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theme/theme2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3816" r:id="rId15"/>
    <p:sldMasterId id="2147483828" r:id="rId16"/>
    <p:sldMasterId id="2147483840" r:id="rId17"/>
    <p:sldMasterId id="2147483852" r:id="rId18"/>
    <p:sldMasterId id="2147483864" r:id="rId19"/>
    <p:sldMasterId id="2147483876" r:id="rId20"/>
    <p:sldMasterId id="2147483888" r:id="rId21"/>
    <p:sldMasterId id="2147483900" r:id="rId22"/>
  </p:sldMasterIdLst>
  <p:notesMasterIdLst>
    <p:notesMasterId r:id="rId52"/>
  </p:notesMasterIdLst>
  <p:sldIdLst>
    <p:sldId id="256" r:id="rId23"/>
    <p:sldId id="268" r:id="rId24"/>
    <p:sldId id="269" r:id="rId25"/>
    <p:sldId id="270" r:id="rId26"/>
    <p:sldId id="271" r:id="rId27"/>
    <p:sldId id="274" r:id="rId28"/>
    <p:sldId id="275" r:id="rId29"/>
    <p:sldId id="276" r:id="rId30"/>
    <p:sldId id="277" r:id="rId31"/>
    <p:sldId id="278" r:id="rId32"/>
    <p:sldId id="296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273" r:id="rId5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4.xml"/><Relationship Id="rId39" Type="http://schemas.openxmlformats.org/officeDocument/2006/relationships/slide" Target="slides/slide17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2.xml"/><Relationship Id="rId42" Type="http://schemas.openxmlformats.org/officeDocument/2006/relationships/slide" Target="slides/slide20.xml"/><Relationship Id="rId47" Type="http://schemas.openxmlformats.org/officeDocument/2006/relationships/slide" Target="slides/slide25.xml"/><Relationship Id="rId50" Type="http://schemas.openxmlformats.org/officeDocument/2006/relationships/slide" Target="slides/slide28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3.xml"/><Relationship Id="rId33" Type="http://schemas.openxmlformats.org/officeDocument/2006/relationships/slide" Target="slides/slide11.xml"/><Relationship Id="rId38" Type="http://schemas.openxmlformats.org/officeDocument/2006/relationships/slide" Target="slides/slide16.xml"/><Relationship Id="rId46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7.xml"/><Relationship Id="rId41" Type="http://schemas.openxmlformats.org/officeDocument/2006/relationships/slide" Target="slides/slide1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2.xml"/><Relationship Id="rId32" Type="http://schemas.openxmlformats.org/officeDocument/2006/relationships/slide" Target="slides/slide10.xml"/><Relationship Id="rId37" Type="http://schemas.openxmlformats.org/officeDocument/2006/relationships/slide" Target="slides/slide15.xml"/><Relationship Id="rId40" Type="http://schemas.openxmlformats.org/officeDocument/2006/relationships/slide" Target="slides/slide18.xml"/><Relationship Id="rId45" Type="http://schemas.openxmlformats.org/officeDocument/2006/relationships/slide" Target="slides/slide23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slide" Target="slides/slide14.xml"/><Relationship Id="rId49" Type="http://schemas.openxmlformats.org/officeDocument/2006/relationships/slide" Target="slides/slide2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9.xml"/><Relationship Id="rId44" Type="http://schemas.openxmlformats.org/officeDocument/2006/relationships/slide" Target="slides/slide22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slide" Target="slides/slide13.xml"/><Relationship Id="rId43" Type="http://schemas.openxmlformats.org/officeDocument/2006/relationships/slide" Target="slides/slide21.xml"/><Relationship Id="rId48" Type="http://schemas.openxmlformats.org/officeDocument/2006/relationships/slide" Target="slides/slide26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9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34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image" Target="../media/image73.wmf"/><Relationship Id="rId7" Type="http://schemas.openxmlformats.org/officeDocument/2006/relationships/image" Target="../media/image77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10" Type="http://schemas.openxmlformats.org/officeDocument/2006/relationships/image" Target="../media/image80.wmf"/><Relationship Id="rId4" Type="http://schemas.openxmlformats.org/officeDocument/2006/relationships/image" Target="../media/image74.wmf"/><Relationship Id="rId9" Type="http://schemas.openxmlformats.org/officeDocument/2006/relationships/image" Target="../media/image79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73.wmf"/><Relationship Id="rId7" Type="http://schemas.openxmlformats.org/officeDocument/2006/relationships/image" Target="../media/image79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4" Type="http://schemas.openxmlformats.org/officeDocument/2006/relationships/image" Target="../media/image74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image" Target="../media/image73.wmf"/><Relationship Id="rId7" Type="http://schemas.openxmlformats.org/officeDocument/2006/relationships/image" Target="../media/image86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5.wmf"/><Relationship Id="rId5" Type="http://schemas.openxmlformats.org/officeDocument/2006/relationships/image" Target="../media/image84.wmf"/><Relationship Id="rId10" Type="http://schemas.openxmlformats.org/officeDocument/2006/relationships/image" Target="../media/image64.wmf"/><Relationship Id="rId4" Type="http://schemas.openxmlformats.org/officeDocument/2006/relationships/image" Target="../media/image83.wmf"/><Relationship Id="rId9" Type="http://schemas.openxmlformats.org/officeDocument/2006/relationships/image" Target="../media/image8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../media/image91.wmf"/><Relationship Id="rId7" Type="http://schemas.openxmlformats.org/officeDocument/2006/relationships/image" Target="../media/image64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6" Type="http://schemas.openxmlformats.org/officeDocument/2006/relationships/image" Target="../media/image94.wmf"/><Relationship Id="rId5" Type="http://schemas.openxmlformats.org/officeDocument/2006/relationships/image" Target="../media/image93.wmf"/><Relationship Id="rId10" Type="http://schemas.openxmlformats.org/officeDocument/2006/relationships/image" Target="../media/image97.wmf"/><Relationship Id="rId4" Type="http://schemas.openxmlformats.org/officeDocument/2006/relationships/image" Target="../media/image92.wmf"/><Relationship Id="rId9" Type="http://schemas.openxmlformats.org/officeDocument/2006/relationships/image" Target="../media/image9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7" Type="http://schemas.openxmlformats.org/officeDocument/2006/relationships/image" Target="../media/image103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6" Type="http://schemas.openxmlformats.org/officeDocument/2006/relationships/image" Target="../media/image95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8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2.wmf"/><Relationship Id="rId4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20.wmf"/><Relationship Id="rId7" Type="http://schemas.openxmlformats.org/officeDocument/2006/relationships/image" Target="../media/image8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20.wmf"/><Relationship Id="rId7" Type="http://schemas.openxmlformats.org/officeDocument/2006/relationships/image" Target="../media/image8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1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5.wmf"/><Relationship Id="rId9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30.wmf"/><Relationship Id="rId7" Type="http://schemas.openxmlformats.org/officeDocument/2006/relationships/image" Target="../media/image8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Relationship Id="rId9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34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74E91-1213-4B4A-B02B-EAC98614CB9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256D2-29D0-4A55-B913-9DD1C22D4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87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DA1C9F5-1C02-4AFD-B35D-0E8AA742A1ED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http://www.terver.ru/maththeoryAlgebra.php </a:t>
            </a:r>
          </a:p>
        </p:txBody>
      </p:sp>
    </p:spTree>
    <p:extLst>
      <p:ext uri="{BB962C8B-B14F-4D97-AF65-F5344CB8AC3E}">
        <p14:creationId xmlns:p14="http://schemas.microsoft.com/office/powerpoint/2010/main" val="1069498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21B4601-1975-4E74-A2E5-6511F2E15F6F}" type="slidenum">
              <a:rPr lang="ru-RU" altLang="ru-RU"/>
              <a:pPr eaLnBrk="1" hangingPunct="1"/>
              <a:t>7</a:t>
            </a:fld>
            <a:endParaRPr lang="ru-RU" altLang="ru-RU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http://www.terver.ru/maththeoryAlgebra.php </a:t>
            </a:r>
          </a:p>
        </p:txBody>
      </p:sp>
    </p:spTree>
    <p:extLst>
      <p:ext uri="{BB962C8B-B14F-4D97-AF65-F5344CB8AC3E}">
        <p14:creationId xmlns:p14="http://schemas.microsoft.com/office/powerpoint/2010/main" val="237723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7C7C3-D60B-48E6-89EA-B8DE5986B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C583DB4-5908-4A22-B4F4-7CCF1E77C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4084AC-55A9-4320-B040-96C493A5D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FCCACA-5516-475D-A0D3-8D56A7D3C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8A89E1-BE1D-4969-B98B-FD8F9A2FA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4A38D-2BDE-4194-94A8-66B971783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18C641-B9F3-49C4-AA36-4C3D1B81A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0E437F-5755-4A79-BD85-F02FE267D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67F78A-D52E-40AB-82CC-DBDC211BE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A1E688-A428-4985-A302-F4A21855A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73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37635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69380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04027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4802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07636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9675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94204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302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3675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0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378826A-552B-4D78-807F-036C90561F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F6CCE16-1C1F-4AB2-B470-2D312A359F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75E332-4A52-40C1-BCB1-EF4D32FAB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21B1D9-7494-4DE1-86E7-377EEF505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10DA45-F1B6-4679-9005-B58D28ADE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2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66566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8154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1345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74798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59831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4074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0511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28876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1065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848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87727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45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31346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6669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14989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1314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2853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68769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5970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8122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85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33413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5110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935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84577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80928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8635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61364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4126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9024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40556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97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7059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2265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7007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15275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9100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7643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53130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8530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889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833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91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3878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7044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83851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8453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4335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06723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70268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87402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22467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8759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693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5922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1225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9988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54602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8164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7332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3954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1743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1794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5683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95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9447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570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6952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03909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5621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00495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1764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7134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3470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83858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5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18861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9265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6426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43956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90812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41614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2709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68771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423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217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5644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7300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989370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9537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9430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59306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0174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93667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7404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6296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05229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05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290D0-1443-49D0-B434-3ECE61701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E2C758-8E21-4CB2-9E89-8FD097FAE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3FCCD1-236E-4993-A10C-96FA23465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EB2306-7418-4CC2-B681-6F20F7ED4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82FC37-9C47-41A3-A006-A3EA884C6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14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25941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20211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9297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20558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4215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05564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30034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448640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9776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102055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45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30489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0849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88841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930053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01460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17629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2601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632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99313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12710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50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976092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42158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97340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05604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5954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35281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95285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34672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7613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53374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796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7577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820626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41616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2363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20813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145887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3952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86385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360847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3324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495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79195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184920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030422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372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76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3243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88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8259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40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DA765-72C8-40E7-A0FB-7ACA7ADFA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FD69E0-224D-4F38-BE06-2399826D8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6AC219-B6A8-4C41-BC50-3D1390763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A783F4-F124-4BD8-8691-3BBD3AC61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E4FAF6-1310-4AD9-AAF9-32E032F73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6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623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865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969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938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422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383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487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7386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609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03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CD5AA-437B-4A92-AB78-DBEB13880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2B36B4-BC1C-4E5D-AC69-BE22CFF800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3DD47D-4CFC-4870-88BC-F94624091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B2AD96-0456-4571-8AD2-36BC5452B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BCC95D-A039-404B-BA15-A44D05C1B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7AB3D8-1919-4B90-A839-3AB374286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41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789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423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6524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154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942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14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490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8946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340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20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559BF-7060-440E-A631-FFBEC5915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3A23DC-BA66-4396-9F89-1FDECC392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A44A49-8B7A-4A75-8033-56B38DFA9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25309AD-658E-4F4D-BDCB-3A38D067C8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48C58B1-8C8B-4621-8C78-9D65F1E8D1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0072434-F7B0-409F-94BC-E6F9D5493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586E605-DA0D-4F2A-97D2-B42339777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2E61244-6458-489D-B03D-3EFD8BC37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2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471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234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4482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127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394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5891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4982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2530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2231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86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D650E3-281E-4AA6-B8C0-0254BA6B4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70AEAFE-04A7-455B-A471-0006617F8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AE3BB5E-F53D-4290-AB03-6778203B8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5DEB224-459A-4326-B251-93F1BC42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767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457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892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2981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663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855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9898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01144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2125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9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C4F3FFE-D05B-4D52-8DA8-694286EBE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1EA7E6-1478-4992-AC4C-19575E8E7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2E873B-1E41-4587-A09A-2DEEE1ADE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18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0000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50494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444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41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735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557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608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778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30133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27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20FDC-799A-4288-B45E-D3DF5DFA8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99AA51-94CE-4FF0-AC38-B4974B59C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BD3939-49B7-4595-AB8A-8B61CE696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1AF490-9CE7-43D3-8CB7-E13D21A90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6BEA5C-C5D8-4DD0-9388-973B437D0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EAC565-10EC-4954-8677-2488C80DA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3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2009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6597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608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6876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7187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537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72522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35795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94569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69E2EE-0FBC-4930-A501-6AB75B2F36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65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39C5C7-EF31-4ADE-93A4-0B5671F0B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ACA9EF4-8FE3-40EF-89D9-E7A55B422E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6EBC46-51F1-4C05-BD95-2886BB997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478178-707E-4CDA-A910-7ED09E008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F9E7882-092B-44D6-B442-5602EF9F3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1DD5E3-389C-4AB6-B569-3DD1B6F9A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9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A239C0-9660-4E49-BCBB-11ECC84C582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695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F14165-F180-4B53-8382-7831E27F810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9646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48D394-B284-444F-A944-69EBF474374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1616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788FD7-AEFA-406B-9518-CE8F25724C3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3741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300149-2A23-4DEA-BF3D-9ADE457C2EA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3455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143BE4-855D-463E-82FE-4CAF31C2C97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72252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51B918-32EE-4980-AC88-DB887D6AF9E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4128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BEE2-0CFE-4553-9399-B16D3DEB7EC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0286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C01FB9-87B5-4BCD-85D9-6C1F8040783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60127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9274DE-AD72-4A21-B5BC-D47397691311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1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E23971-A0B5-403A-B8E7-20B1C6FD9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019696-B072-45DD-9D59-8252C3E5D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9FFE90-4CDC-4BB4-81D0-7AA227723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7BB32-78E8-42F7-8D24-FB7B2C8E2AB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0E737-8021-45AE-9B25-03893AEFA7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9792E0-85F0-4EAF-9949-0FBF58D90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D9E5C-8495-43D6-9E0B-3FDD43FB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66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3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0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0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13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32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80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80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5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89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9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6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81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63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33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3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8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3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67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60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8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B557F-4933-47A5-8860-D6C016139D7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68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0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3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9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15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37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32.bin"/><Relationship Id="rId21" Type="http://schemas.openxmlformats.org/officeDocument/2006/relationships/oleObject" Target="../embeddings/oleObject41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73.xml"/><Relationship Id="rId16" Type="http://schemas.openxmlformats.org/officeDocument/2006/relationships/image" Target="../media/image8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36.bin"/><Relationship Id="rId24" Type="http://schemas.openxmlformats.org/officeDocument/2006/relationships/image" Target="../media/image21.wmf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23" Type="http://schemas.openxmlformats.org/officeDocument/2006/relationships/oleObject" Target="../embeddings/oleObject42.bin"/><Relationship Id="rId10" Type="http://schemas.openxmlformats.org/officeDocument/2006/relationships/image" Target="../media/image25.wmf"/><Relationship Id="rId19" Type="http://schemas.openxmlformats.org/officeDocument/2006/relationships/oleObject" Target="../embeddings/oleObject40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23.wmf"/><Relationship Id="rId22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48.bin"/><Relationship Id="rId18" Type="http://schemas.openxmlformats.org/officeDocument/2006/relationships/image" Target="../media/image34.wmf"/><Relationship Id="rId3" Type="http://schemas.openxmlformats.org/officeDocument/2006/relationships/oleObject" Target="../embeddings/oleObject43.bin"/><Relationship Id="rId21" Type="http://schemas.openxmlformats.org/officeDocument/2006/relationships/image" Target="../media/image35.png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32.wmf"/><Relationship Id="rId17" Type="http://schemas.openxmlformats.org/officeDocument/2006/relationships/oleObject" Target="../embeddings/oleObject50.bin"/><Relationship Id="rId2" Type="http://schemas.openxmlformats.org/officeDocument/2006/relationships/slideLayout" Target="../slideLayouts/slideLayout84.xml"/><Relationship Id="rId16" Type="http://schemas.openxmlformats.org/officeDocument/2006/relationships/image" Target="../media/image8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5" Type="http://schemas.openxmlformats.org/officeDocument/2006/relationships/oleObject" Target="../embeddings/oleObject49.bin"/><Relationship Id="rId10" Type="http://schemas.openxmlformats.org/officeDocument/2006/relationships/image" Target="../media/image31.wmf"/><Relationship Id="rId19" Type="http://schemas.openxmlformats.org/officeDocument/2006/relationships/oleObject" Target="../embeddings/oleObject51.bin"/><Relationship Id="rId4" Type="http://schemas.openxmlformats.org/officeDocument/2006/relationships/image" Target="../media/image28.wmf"/><Relationship Id="rId9" Type="http://schemas.openxmlformats.org/officeDocument/2006/relationships/oleObject" Target="../embeddings/oleObject46.bin"/><Relationship Id="rId14" Type="http://schemas.openxmlformats.org/officeDocument/2006/relationships/image" Target="../media/image3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9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35.png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3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63.bin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106.xml"/><Relationship Id="rId16" Type="http://schemas.openxmlformats.org/officeDocument/2006/relationships/oleObject" Target="../embeddings/oleObject64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5" Type="http://schemas.openxmlformats.org/officeDocument/2006/relationships/image" Target="../media/image35.png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61.bin"/><Relationship Id="rId14" Type="http://schemas.openxmlformats.org/officeDocument/2006/relationships/image" Target="../media/image3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oleObject" Target="../embeddings/oleObject65.bin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11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35.png"/><Relationship Id="rId4" Type="http://schemas.openxmlformats.org/officeDocument/2006/relationships/image" Target="../media/image46.wmf"/><Relationship Id="rId9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image" Target="../media/image35.png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128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9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68.bin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image" Target="../media/image35.png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1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2.bin"/><Relationship Id="rId5" Type="http://schemas.openxmlformats.org/officeDocument/2006/relationships/image" Target="../media/image50.wmf"/><Relationship Id="rId4" Type="http://schemas.openxmlformats.org/officeDocument/2006/relationships/oleObject" Target="../embeddings/oleObject71.bin"/><Relationship Id="rId9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56.wmf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12" Type="http://schemas.openxmlformats.org/officeDocument/2006/relationships/oleObject" Target="../embeddings/oleObject78.bin"/><Relationship Id="rId2" Type="http://schemas.openxmlformats.org/officeDocument/2006/relationships/slideLayout" Target="../slideLayouts/slideLayout150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3.wmf"/><Relationship Id="rId11" Type="http://schemas.openxmlformats.org/officeDocument/2006/relationships/image" Target="../media/image55.wmf"/><Relationship Id="rId5" Type="http://schemas.openxmlformats.org/officeDocument/2006/relationships/oleObject" Target="../embeddings/oleObject75.bin"/><Relationship Id="rId15" Type="http://schemas.openxmlformats.org/officeDocument/2006/relationships/image" Target="../media/image57.wmf"/><Relationship Id="rId10" Type="http://schemas.openxmlformats.org/officeDocument/2006/relationships/oleObject" Target="../embeddings/oleObject77.bin"/><Relationship Id="rId4" Type="http://schemas.openxmlformats.org/officeDocument/2006/relationships/image" Target="../media/image52.wmf"/><Relationship Id="rId9" Type="http://schemas.openxmlformats.org/officeDocument/2006/relationships/image" Target="../media/image35.png"/><Relationship Id="rId14" Type="http://schemas.openxmlformats.org/officeDocument/2006/relationships/oleObject" Target="../embeddings/oleObject7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62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12" Type="http://schemas.openxmlformats.org/officeDocument/2006/relationships/oleObject" Target="../embeddings/oleObject84.bin"/><Relationship Id="rId17" Type="http://schemas.openxmlformats.org/officeDocument/2006/relationships/image" Target="../media/image64.wmf"/><Relationship Id="rId2" Type="http://schemas.openxmlformats.org/officeDocument/2006/relationships/slideLayout" Target="../slideLayouts/slideLayout161.xml"/><Relationship Id="rId16" Type="http://schemas.openxmlformats.org/officeDocument/2006/relationships/oleObject" Target="../embeddings/oleObject86.bin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9.wmf"/><Relationship Id="rId11" Type="http://schemas.openxmlformats.org/officeDocument/2006/relationships/image" Target="../media/image61.wmf"/><Relationship Id="rId5" Type="http://schemas.openxmlformats.org/officeDocument/2006/relationships/oleObject" Target="../embeddings/oleObject81.bin"/><Relationship Id="rId15" Type="http://schemas.openxmlformats.org/officeDocument/2006/relationships/image" Target="../media/image63.wmf"/><Relationship Id="rId10" Type="http://schemas.openxmlformats.org/officeDocument/2006/relationships/oleObject" Target="../embeddings/oleObject83.bin"/><Relationship Id="rId4" Type="http://schemas.openxmlformats.org/officeDocument/2006/relationships/image" Target="../media/image58.wmf"/><Relationship Id="rId9" Type="http://schemas.openxmlformats.org/officeDocument/2006/relationships/image" Target="../media/image35.png"/><Relationship Id="rId14" Type="http://schemas.openxmlformats.org/officeDocument/2006/relationships/oleObject" Target="../embeddings/oleObject85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image" Target="../media/image69.wmf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oleObject" Target="../embeddings/oleObject91.bin"/><Relationship Id="rId2" Type="http://schemas.openxmlformats.org/officeDocument/2006/relationships/slideLayout" Target="../slideLayouts/slideLayout17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6.wmf"/><Relationship Id="rId11" Type="http://schemas.openxmlformats.org/officeDocument/2006/relationships/image" Target="../media/image68.wmf"/><Relationship Id="rId5" Type="http://schemas.openxmlformats.org/officeDocument/2006/relationships/oleObject" Target="../embeddings/oleObject88.bin"/><Relationship Id="rId15" Type="http://schemas.openxmlformats.org/officeDocument/2006/relationships/image" Target="../media/image70.wmf"/><Relationship Id="rId10" Type="http://schemas.openxmlformats.org/officeDocument/2006/relationships/oleObject" Target="../embeddings/oleObject90.bin"/><Relationship Id="rId4" Type="http://schemas.openxmlformats.org/officeDocument/2006/relationships/image" Target="../media/image65.wmf"/><Relationship Id="rId9" Type="http://schemas.openxmlformats.org/officeDocument/2006/relationships/image" Target="../media/image35.png"/><Relationship Id="rId14" Type="http://schemas.openxmlformats.org/officeDocument/2006/relationships/oleObject" Target="../embeddings/oleObject9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98.bin"/><Relationship Id="rId18" Type="http://schemas.openxmlformats.org/officeDocument/2006/relationships/image" Target="../media/image78.wmf"/><Relationship Id="rId3" Type="http://schemas.openxmlformats.org/officeDocument/2006/relationships/oleObject" Target="../embeddings/oleObject93.bin"/><Relationship Id="rId21" Type="http://schemas.openxmlformats.org/officeDocument/2006/relationships/oleObject" Target="../embeddings/oleObject102.bin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75.wmf"/><Relationship Id="rId17" Type="http://schemas.openxmlformats.org/officeDocument/2006/relationships/oleObject" Target="../embeddings/oleObject100.bin"/><Relationship Id="rId2" Type="http://schemas.openxmlformats.org/officeDocument/2006/relationships/slideLayout" Target="../slideLayouts/slideLayout183.xml"/><Relationship Id="rId16" Type="http://schemas.openxmlformats.org/officeDocument/2006/relationships/image" Target="../media/image77.wmf"/><Relationship Id="rId20" Type="http://schemas.openxmlformats.org/officeDocument/2006/relationships/image" Target="../media/image79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2.wmf"/><Relationship Id="rId11" Type="http://schemas.openxmlformats.org/officeDocument/2006/relationships/oleObject" Target="../embeddings/oleObject97.bin"/><Relationship Id="rId5" Type="http://schemas.openxmlformats.org/officeDocument/2006/relationships/oleObject" Target="../embeddings/oleObject94.bin"/><Relationship Id="rId15" Type="http://schemas.openxmlformats.org/officeDocument/2006/relationships/oleObject" Target="../embeddings/oleObject99.bin"/><Relationship Id="rId23" Type="http://schemas.openxmlformats.org/officeDocument/2006/relationships/image" Target="../media/image80.wmf"/><Relationship Id="rId10" Type="http://schemas.openxmlformats.org/officeDocument/2006/relationships/image" Target="../media/image74.wmf"/><Relationship Id="rId19" Type="http://schemas.openxmlformats.org/officeDocument/2006/relationships/oleObject" Target="../embeddings/oleObject101.bin"/><Relationship Id="rId4" Type="http://schemas.openxmlformats.org/officeDocument/2006/relationships/image" Target="../media/image71.wmf"/><Relationship Id="rId9" Type="http://schemas.openxmlformats.org/officeDocument/2006/relationships/oleObject" Target="../embeddings/oleObject96.bin"/><Relationship Id="rId14" Type="http://schemas.openxmlformats.org/officeDocument/2006/relationships/image" Target="../media/image76.wmf"/><Relationship Id="rId22" Type="http://schemas.openxmlformats.org/officeDocument/2006/relationships/oleObject" Target="../embeddings/oleObject10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109.bin"/><Relationship Id="rId18" Type="http://schemas.openxmlformats.org/officeDocument/2006/relationships/image" Target="../media/image64.wmf"/><Relationship Id="rId3" Type="http://schemas.openxmlformats.org/officeDocument/2006/relationships/oleObject" Target="../embeddings/oleObject104.bin"/><Relationship Id="rId7" Type="http://schemas.openxmlformats.org/officeDocument/2006/relationships/oleObject" Target="../embeddings/oleObject106.bin"/><Relationship Id="rId12" Type="http://schemas.openxmlformats.org/officeDocument/2006/relationships/image" Target="../media/image77.wmf"/><Relationship Id="rId17" Type="http://schemas.openxmlformats.org/officeDocument/2006/relationships/oleObject" Target="../embeddings/oleObject111.bin"/><Relationship Id="rId2" Type="http://schemas.openxmlformats.org/officeDocument/2006/relationships/slideLayout" Target="../slideLayouts/slideLayout194.xml"/><Relationship Id="rId16" Type="http://schemas.openxmlformats.org/officeDocument/2006/relationships/image" Target="../media/image79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2.wmf"/><Relationship Id="rId11" Type="http://schemas.openxmlformats.org/officeDocument/2006/relationships/oleObject" Target="../embeddings/oleObject108.bin"/><Relationship Id="rId5" Type="http://schemas.openxmlformats.org/officeDocument/2006/relationships/oleObject" Target="../embeddings/oleObject105.bin"/><Relationship Id="rId15" Type="http://schemas.openxmlformats.org/officeDocument/2006/relationships/oleObject" Target="../embeddings/oleObject110.bin"/><Relationship Id="rId10" Type="http://schemas.openxmlformats.org/officeDocument/2006/relationships/image" Target="../media/image74.wmf"/><Relationship Id="rId19" Type="http://schemas.openxmlformats.org/officeDocument/2006/relationships/oleObject" Target="../embeddings/oleObject112.bin"/><Relationship Id="rId4" Type="http://schemas.openxmlformats.org/officeDocument/2006/relationships/image" Target="../media/image71.wmf"/><Relationship Id="rId9" Type="http://schemas.openxmlformats.org/officeDocument/2006/relationships/oleObject" Target="../embeddings/oleObject107.bin"/><Relationship Id="rId14" Type="http://schemas.openxmlformats.org/officeDocument/2006/relationships/image" Target="../media/image7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118.bin"/><Relationship Id="rId18" Type="http://schemas.openxmlformats.org/officeDocument/2006/relationships/oleObject" Target="../embeddings/oleObject121.bin"/><Relationship Id="rId3" Type="http://schemas.openxmlformats.org/officeDocument/2006/relationships/oleObject" Target="../embeddings/oleObject113.bin"/><Relationship Id="rId21" Type="http://schemas.openxmlformats.org/officeDocument/2006/relationships/image" Target="../media/image88.wmf"/><Relationship Id="rId7" Type="http://schemas.openxmlformats.org/officeDocument/2006/relationships/oleObject" Target="../embeddings/oleObject115.bin"/><Relationship Id="rId12" Type="http://schemas.openxmlformats.org/officeDocument/2006/relationships/image" Target="../media/image84.wmf"/><Relationship Id="rId17" Type="http://schemas.openxmlformats.org/officeDocument/2006/relationships/image" Target="../media/image86.wmf"/><Relationship Id="rId2" Type="http://schemas.openxmlformats.org/officeDocument/2006/relationships/slideLayout" Target="../slideLayouts/slideLayout205.xml"/><Relationship Id="rId16" Type="http://schemas.openxmlformats.org/officeDocument/2006/relationships/oleObject" Target="../embeddings/oleObject120.bin"/><Relationship Id="rId20" Type="http://schemas.openxmlformats.org/officeDocument/2006/relationships/oleObject" Target="../embeddings/oleObject122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117.bin"/><Relationship Id="rId24" Type="http://schemas.openxmlformats.org/officeDocument/2006/relationships/oleObject" Target="../embeddings/oleObject124.bin"/><Relationship Id="rId5" Type="http://schemas.openxmlformats.org/officeDocument/2006/relationships/oleObject" Target="../embeddings/oleObject114.bin"/><Relationship Id="rId15" Type="http://schemas.openxmlformats.org/officeDocument/2006/relationships/image" Target="../media/image85.wmf"/><Relationship Id="rId23" Type="http://schemas.openxmlformats.org/officeDocument/2006/relationships/image" Target="../media/image64.wmf"/><Relationship Id="rId10" Type="http://schemas.openxmlformats.org/officeDocument/2006/relationships/image" Target="../media/image83.wmf"/><Relationship Id="rId19" Type="http://schemas.openxmlformats.org/officeDocument/2006/relationships/image" Target="../media/image87.wmf"/><Relationship Id="rId4" Type="http://schemas.openxmlformats.org/officeDocument/2006/relationships/image" Target="../media/image81.wmf"/><Relationship Id="rId9" Type="http://schemas.openxmlformats.org/officeDocument/2006/relationships/oleObject" Target="../embeddings/oleObject116.bin"/><Relationship Id="rId14" Type="http://schemas.openxmlformats.org/officeDocument/2006/relationships/oleObject" Target="../embeddings/oleObject119.bin"/><Relationship Id="rId22" Type="http://schemas.openxmlformats.org/officeDocument/2006/relationships/oleObject" Target="../embeddings/oleObject123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130.bin"/><Relationship Id="rId18" Type="http://schemas.openxmlformats.org/officeDocument/2006/relationships/image" Target="../media/image95.wmf"/><Relationship Id="rId3" Type="http://schemas.openxmlformats.org/officeDocument/2006/relationships/oleObject" Target="../embeddings/oleObject125.bin"/><Relationship Id="rId21" Type="http://schemas.openxmlformats.org/officeDocument/2006/relationships/image" Target="../media/image96.wmf"/><Relationship Id="rId7" Type="http://schemas.openxmlformats.org/officeDocument/2006/relationships/oleObject" Target="../embeddings/oleObject127.bin"/><Relationship Id="rId12" Type="http://schemas.openxmlformats.org/officeDocument/2006/relationships/image" Target="../media/image93.wmf"/><Relationship Id="rId17" Type="http://schemas.openxmlformats.org/officeDocument/2006/relationships/oleObject" Target="../embeddings/oleObject132.bin"/><Relationship Id="rId2" Type="http://schemas.openxmlformats.org/officeDocument/2006/relationships/slideLayout" Target="../slideLayouts/slideLayout216.xml"/><Relationship Id="rId16" Type="http://schemas.openxmlformats.org/officeDocument/2006/relationships/image" Target="../media/image64.wmf"/><Relationship Id="rId20" Type="http://schemas.openxmlformats.org/officeDocument/2006/relationships/oleObject" Target="../embeddings/oleObject133.bin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129.bin"/><Relationship Id="rId5" Type="http://schemas.openxmlformats.org/officeDocument/2006/relationships/oleObject" Target="../embeddings/oleObject126.bin"/><Relationship Id="rId15" Type="http://schemas.openxmlformats.org/officeDocument/2006/relationships/oleObject" Target="../embeddings/oleObject131.bin"/><Relationship Id="rId23" Type="http://schemas.openxmlformats.org/officeDocument/2006/relationships/image" Target="../media/image97.wmf"/><Relationship Id="rId10" Type="http://schemas.openxmlformats.org/officeDocument/2006/relationships/image" Target="../media/image92.wmf"/><Relationship Id="rId19" Type="http://schemas.openxmlformats.org/officeDocument/2006/relationships/image" Target="../media/image35.png"/><Relationship Id="rId4" Type="http://schemas.openxmlformats.org/officeDocument/2006/relationships/image" Target="../media/image89.wmf"/><Relationship Id="rId9" Type="http://schemas.openxmlformats.org/officeDocument/2006/relationships/oleObject" Target="../embeddings/oleObject128.bin"/><Relationship Id="rId14" Type="http://schemas.openxmlformats.org/officeDocument/2006/relationships/image" Target="../media/image94.wmf"/><Relationship Id="rId22" Type="http://schemas.openxmlformats.org/officeDocument/2006/relationships/oleObject" Target="../embeddings/oleObject13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13" Type="http://schemas.openxmlformats.org/officeDocument/2006/relationships/oleObject" Target="../embeddings/oleObject140.bin"/><Relationship Id="rId3" Type="http://schemas.openxmlformats.org/officeDocument/2006/relationships/oleObject" Target="../embeddings/oleObject135.bin"/><Relationship Id="rId7" Type="http://schemas.openxmlformats.org/officeDocument/2006/relationships/oleObject" Target="../embeddings/oleObject137.bin"/><Relationship Id="rId12" Type="http://schemas.openxmlformats.org/officeDocument/2006/relationships/image" Target="../media/image102.wmf"/><Relationship Id="rId17" Type="http://schemas.openxmlformats.org/officeDocument/2006/relationships/image" Target="../media/image103.wmf"/><Relationship Id="rId2" Type="http://schemas.openxmlformats.org/officeDocument/2006/relationships/slideLayout" Target="../slideLayouts/slideLayout227.xml"/><Relationship Id="rId16" Type="http://schemas.openxmlformats.org/officeDocument/2006/relationships/oleObject" Target="../embeddings/oleObject141.bin"/><Relationship Id="rId1" Type="http://schemas.openxmlformats.org/officeDocument/2006/relationships/vmlDrawing" Target="../drawings/vmlDrawing21.vml"/><Relationship Id="rId6" Type="http://schemas.openxmlformats.org/officeDocument/2006/relationships/image" Target="../media/image99.wmf"/><Relationship Id="rId11" Type="http://schemas.openxmlformats.org/officeDocument/2006/relationships/oleObject" Target="../embeddings/oleObject139.bin"/><Relationship Id="rId5" Type="http://schemas.openxmlformats.org/officeDocument/2006/relationships/oleObject" Target="../embeddings/oleObject136.bin"/><Relationship Id="rId15" Type="http://schemas.openxmlformats.org/officeDocument/2006/relationships/image" Target="../media/image35.png"/><Relationship Id="rId10" Type="http://schemas.openxmlformats.org/officeDocument/2006/relationships/image" Target="../media/image101.wmf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38.bin"/><Relationship Id="rId14" Type="http://schemas.openxmlformats.org/officeDocument/2006/relationships/image" Target="../media/image95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0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D158F-C53A-4018-9BF7-281C9C0CA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16317"/>
            <a:ext cx="12192000" cy="842963"/>
          </a:xfrm>
        </p:spPr>
        <p:txBody>
          <a:bodyPr>
            <a:noAutofit/>
          </a:bodyPr>
          <a:lstStyle/>
          <a:p>
            <a:r>
              <a:rPr lang="ru-RU" sz="6600" b="1" dirty="0">
                <a:latin typeface="Gabriola" panose="04040605051002020D02" pitchFamily="82" charset="0"/>
              </a:rPr>
              <a:t>Профильный экзамен по математике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AE11EE-78B6-47E6-8C62-549F65133F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12192000" cy="1259522"/>
          </a:xfrm>
        </p:spPr>
        <p:txBody>
          <a:bodyPr>
            <a:normAutofit/>
          </a:bodyPr>
          <a:lstStyle/>
          <a:p>
            <a:r>
              <a:rPr lang="ru-RU" sz="6600" b="1" dirty="0">
                <a:latin typeface="Gabriola" panose="04040605051002020D02" pitchFamily="82" charset="0"/>
              </a:rPr>
              <a:t>Практикум по заданию 12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AF59865B-5756-436C-8A0D-1E0BD17AAA3F}"/>
              </a:ext>
            </a:extLst>
          </p:cNvPr>
          <p:cNvSpPr txBox="1">
            <a:spLocks/>
          </p:cNvSpPr>
          <p:nvPr/>
        </p:nvSpPr>
        <p:spPr>
          <a:xfrm>
            <a:off x="8138160" y="6370320"/>
            <a:ext cx="4053840" cy="487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Gabriola" panose="04040605051002020D02" pitchFamily="82" charset="0"/>
              </a:rPr>
              <a:t>Презентация подготовлена </a:t>
            </a:r>
            <a:r>
              <a:rPr lang="ru-RU" b="1" dirty="0" err="1" smtClean="0">
                <a:latin typeface="Gabriola" panose="04040605051002020D02" pitchFamily="82" charset="0"/>
              </a:rPr>
              <a:t>Набиуллиной</a:t>
            </a:r>
            <a:r>
              <a:rPr lang="ru-RU" b="1" dirty="0" smtClean="0">
                <a:latin typeface="Gabriola" panose="04040605051002020D02" pitchFamily="82" charset="0"/>
              </a:rPr>
              <a:t> И. А.</a:t>
            </a:r>
            <a:endParaRPr lang="ru-RU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6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876800" y="3581401"/>
            <a:ext cx="1824038" cy="396875"/>
            <a:chOff x="2112" y="2256"/>
            <a:chExt cx="1149" cy="250"/>
          </a:xfrm>
        </p:grpSpPr>
        <p:graphicFrame>
          <p:nvGraphicFramePr>
            <p:cNvPr id="5125" name="Object 3"/>
            <p:cNvGraphicFramePr>
              <a:graphicFrameLocks noChangeAspect="1"/>
            </p:cNvGraphicFramePr>
            <p:nvPr/>
          </p:nvGraphicFramePr>
          <p:xfrm>
            <a:off x="2600" y="2296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Формула" r:id="rId3" imgW="126720" imgH="126720" progId="Equation.3">
                    <p:embed/>
                  </p:oleObj>
                </mc:Choice>
                <mc:Fallback>
                  <p:oleObj name="Формула" r:id="rId3" imgW="126720" imgH="126720" progId="Equation.3">
                    <p:embed/>
                    <p:pic>
                      <p:nvPicPr>
                        <p:cNvPr id="5125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0" y="2296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73" name="Rectangle 4"/>
            <p:cNvSpPr>
              <a:spLocks noChangeArrowheads="1"/>
            </p:cNvSpPr>
            <p:nvPr/>
          </p:nvSpPr>
          <p:spPr bwMode="auto">
            <a:xfrm>
              <a:off x="2112" y="2256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–</a:t>
              </a:r>
              <a:r>
                <a:rPr lang="ru-RU" altLang="ru-RU" sz="2000">
                  <a:solidFill>
                    <a:srgbClr val="000000"/>
                  </a:solidFill>
                </a:rPr>
                <a:t>1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5174" name="Rectangle 5"/>
            <p:cNvSpPr>
              <a:spLocks noChangeArrowheads="1"/>
            </p:cNvSpPr>
            <p:nvPr/>
          </p:nvSpPr>
          <p:spPr bwMode="auto">
            <a:xfrm>
              <a:off x="2738" y="2256"/>
              <a:ext cx="52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-2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0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803400" y="25146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752600" y="56388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наибольшее из полученных значений. 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752600" y="1143000"/>
            <a:ext cx="2819400" cy="5334000"/>
            <a:chOff x="144" y="720"/>
            <a:chExt cx="1776" cy="3360"/>
          </a:xfrm>
        </p:grpSpPr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отрезка.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5172" name="Line 10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4953000" y="1219201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1)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(0)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4 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257800" y="1676400"/>
            <a:ext cx="4114800" cy="425450"/>
            <a:chOff x="2352" y="1056"/>
            <a:chExt cx="2592" cy="268"/>
          </a:xfrm>
        </p:grpSpPr>
        <p:sp>
          <p:nvSpPr>
            <p:cNvPr id="5170" name="Rectangle 13"/>
            <p:cNvSpPr>
              <a:spLocks noChangeArrowheads="1"/>
            </p:cNvSpPr>
            <p:nvPr/>
          </p:nvSpPr>
          <p:spPr bwMode="auto">
            <a:xfrm>
              <a:off x="2352" y="1056"/>
              <a:ext cx="259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y</a:t>
              </a:r>
              <a:r>
                <a:rPr lang="ru-RU" altLang="ru-RU" sz="2000">
                  <a:solidFill>
                    <a:srgbClr val="000000"/>
                  </a:solidFill>
                </a:rPr>
                <a:t>(-2)</a:t>
              </a:r>
              <a:r>
                <a:rPr lang="en-US" altLang="ru-RU" sz="2000">
                  <a:solidFill>
                    <a:srgbClr val="000000"/>
                  </a:solidFill>
                </a:rPr>
                <a:t> = </a:t>
              </a:r>
              <a:r>
                <a:rPr lang="ru-RU" altLang="ru-RU" sz="2000">
                  <a:solidFill>
                    <a:srgbClr val="000000"/>
                  </a:solidFill>
                </a:rPr>
                <a:t>(-2)</a:t>
              </a:r>
              <a:r>
                <a:rPr lang="ru-RU" altLang="ru-RU" sz="2000" baseline="30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– 3  (-2) +4 = 2</a:t>
              </a:r>
            </a:p>
          </p:txBody>
        </p:sp>
        <p:graphicFrame>
          <p:nvGraphicFramePr>
            <p:cNvPr id="5124" name="Object 14"/>
            <p:cNvGraphicFramePr>
              <a:graphicFrameLocks noChangeAspect="1"/>
            </p:cNvGraphicFramePr>
            <p:nvPr/>
          </p:nvGraphicFramePr>
          <p:xfrm>
            <a:off x="3439" y="1136"/>
            <a:ext cx="137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Формула" r:id="rId5" imgW="101520" imgH="139680" progId="Equation.3">
                    <p:embed/>
                  </p:oleObj>
                </mc:Choice>
                <mc:Fallback>
                  <p:oleObj name="Формула" r:id="rId5" imgW="101520" imgH="139680" progId="Equation.3">
                    <p:embed/>
                    <p:pic>
                      <p:nvPicPr>
                        <p:cNvPr id="5124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9" y="1136"/>
                          <a:ext cx="137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876800" y="2514601"/>
            <a:ext cx="586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2)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ru-RU" altLang="ru-RU" sz="2000" baseline="30000">
                <a:solidFill>
                  <a:srgbClr val="000000"/>
                </a:solidFill>
              </a:rPr>
              <a:t>/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en-US" altLang="ru-RU" sz="2000">
                <a:solidFill>
                  <a:srgbClr val="000000"/>
                </a:solidFill>
              </a:rPr>
              <a:t> = 3x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</a:t>
            </a:r>
            <a:r>
              <a:rPr lang="ru-RU" altLang="ru-RU" sz="2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 = 3(x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</a:t>
            </a:r>
            <a:r>
              <a:rPr lang="ru-RU" altLang="ru-RU" sz="2000">
                <a:solidFill>
                  <a:srgbClr val="000000"/>
                </a:solidFill>
              </a:rPr>
              <a:t>1</a:t>
            </a:r>
            <a:r>
              <a:rPr lang="en-US" altLang="ru-RU" sz="2000">
                <a:solidFill>
                  <a:srgbClr val="000000"/>
                </a:solidFill>
              </a:rPr>
              <a:t>) = 3(x – </a:t>
            </a:r>
            <a:r>
              <a:rPr lang="ru-RU" altLang="ru-RU" sz="2000">
                <a:solidFill>
                  <a:srgbClr val="000000"/>
                </a:solidFill>
              </a:rPr>
              <a:t>1</a:t>
            </a:r>
            <a:r>
              <a:rPr lang="en-US" altLang="ru-RU" sz="2000">
                <a:solidFill>
                  <a:srgbClr val="000000"/>
                </a:solidFill>
              </a:rPr>
              <a:t>)(x + </a:t>
            </a:r>
            <a:r>
              <a:rPr lang="ru-RU" altLang="ru-RU" sz="2000">
                <a:solidFill>
                  <a:srgbClr val="000000"/>
                </a:solidFill>
              </a:rPr>
              <a:t>1</a:t>
            </a:r>
            <a:r>
              <a:rPr lang="en-US" altLang="ru-RU" sz="2000">
                <a:solidFill>
                  <a:srgbClr val="000000"/>
                </a:solidFill>
              </a:rPr>
              <a:t>)</a:t>
            </a:r>
            <a:endParaRPr lang="ru-RU" altLang="ru-RU" sz="2000">
              <a:solidFill>
                <a:srgbClr val="000000"/>
              </a:solidFill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876801" y="3124201"/>
            <a:ext cx="1820863" cy="396875"/>
            <a:chOff x="2112" y="1968"/>
            <a:chExt cx="1147" cy="250"/>
          </a:xfrm>
        </p:grpSpPr>
        <p:sp>
          <p:nvSpPr>
            <p:cNvPr id="5168" name="Rectangle 17"/>
            <p:cNvSpPr>
              <a:spLocks noChangeArrowheads="1"/>
            </p:cNvSpPr>
            <p:nvPr/>
          </p:nvSpPr>
          <p:spPr bwMode="auto">
            <a:xfrm>
              <a:off x="211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1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5169" name="Rectangle 18"/>
            <p:cNvSpPr>
              <a:spLocks noChangeArrowheads="1"/>
            </p:cNvSpPr>
            <p:nvPr/>
          </p:nvSpPr>
          <p:spPr bwMode="auto">
            <a:xfrm>
              <a:off x="2736" y="1968"/>
              <a:ext cx="52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-2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0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5123" name="Object 19"/>
            <p:cNvGraphicFramePr>
              <a:graphicFrameLocks noChangeAspect="1"/>
            </p:cNvGraphicFramePr>
            <p:nvPr/>
          </p:nvGraphicFramePr>
          <p:xfrm>
            <a:off x="2544" y="1995"/>
            <a:ext cx="184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Формула" r:id="rId7" imgW="126720" imgH="152280" progId="Equation.3">
                    <p:embed/>
                  </p:oleObj>
                </mc:Choice>
                <mc:Fallback>
                  <p:oleObj name="Формула" r:id="rId7" imgW="126720" imgH="152280" progId="Equation.3">
                    <p:embed/>
                    <p:pic>
                      <p:nvPicPr>
                        <p:cNvPr id="5123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1995"/>
                          <a:ext cx="184" cy="2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4876800" y="4419600"/>
            <a:ext cx="4038600" cy="412750"/>
            <a:chOff x="2112" y="2784"/>
            <a:chExt cx="2544" cy="260"/>
          </a:xfrm>
        </p:grpSpPr>
        <p:sp>
          <p:nvSpPr>
            <p:cNvPr id="5167" name="Rectangle 21"/>
            <p:cNvSpPr>
              <a:spLocks noChangeArrowheads="1"/>
            </p:cNvSpPr>
            <p:nvPr/>
          </p:nvSpPr>
          <p:spPr bwMode="auto">
            <a:xfrm>
              <a:off x="2112" y="2784"/>
              <a:ext cx="254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y</a:t>
              </a:r>
              <a:r>
                <a:rPr lang="ru-RU" altLang="ru-RU" sz="2000">
                  <a:solidFill>
                    <a:srgbClr val="000000"/>
                  </a:solidFill>
                </a:rPr>
                <a:t>(-1)</a:t>
              </a:r>
              <a:r>
                <a:rPr lang="en-US" altLang="ru-RU" sz="2000">
                  <a:solidFill>
                    <a:srgbClr val="000000"/>
                  </a:solidFill>
                </a:rPr>
                <a:t> = </a:t>
              </a:r>
              <a:r>
                <a:rPr lang="ru-RU" altLang="ru-RU" sz="2000">
                  <a:solidFill>
                    <a:srgbClr val="000000"/>
                  </a:solidFill>
                </a:rPr>
                <a:t>(-1)</a:t>
              </a:r>
              <a:r>
                <a:rPr lang="ru-RU" altLang="ru-RU" sz="2000" baseline="30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– 3   (-1) + 4 = 6</a:t>
              </a:r>
            </a:p>
          </p:txBody>
        </p:sp>
        <p:graphicFrame>
          <p:nvGraphicFramePr>
            <p:cNvPr id="5122" name="Object 22"/>
            <p:cNvGraphicFramePr>
              <a:graphicFrameLocks noChangeAspect="1"/>
            </p:cNvGraphicFramePr>
            <p:nvPr/>
          </p:nvGraphicFramePr>
          <p:xfrm>
            <a:off x="3240" y="2856"/>
            <a:ext cx="137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Формула" r:id="rId9" imgW="101520" imgH="139680" progId="Equation.3">
                    <p:embed/>
                  </p:oleObj>
                </mc:Choice>
                <mc:Fallback>
                  <p:oleObj name="Формула" r:id="rId9" imgW="101520" imgH="139680" progId="Equation.3">
                    <p:embed/>
                    <p:pic>
                      <p:nvPicPr>
                        <p:cNvPr id="5122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0" y="2856"/>
                          <a:ext cx="137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31" name="Oval 23"/>
          <p:cNvSpPr>
            <a:spLocks noChangeArrowheads="1"/>
          </p:cNvSpPr>
          <p:nvPr/>
        </p:nvSpPr>
        <p:spPr bwMode="auto">
          <a:xfrm>
            <a:off x="8064500" y="16383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5956300" y="1219200"/>
            <a:ext cx="3937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433" name="Oval 25"/>
          <p:cNvSpPr>
            <a:spLocks noChangeArrowheads="1"/>
          </p:cNvSpPr>
          <p:nvPr/>
        </p:nvSpPr>
        <p:spPr bwMode="auto">
          <a:xfrm>
            <a:off x="7848600" y="4419600"/>
            <a:ext cx="3810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4800600" y="5638801"/>
            <a:ext cx="3671888" cy="646113"/>
            <a:chOff x="3024" y="1408"/>
            <a:chExt cx="2313" cy="407"/>
          </a:xfrm>
        </p:grpSpPr>
        <p:grpSp>
          <p:nvGrpSpPr>
            <p:cNvPr id="5147" name="Group 27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5162" name="Text Box 28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163" name="Text Box 29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5164" name="Text Box 30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5165" name="Text Box 31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166" name="Text Box 32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5148" name="Rectangle 33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49" name="AutoShape 34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50" name="Text Box 35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151" name="Rectangle 36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52" name="Rectangle 37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53" name="Rectangle 38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54" name="Rectangle 39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55" name="Rectangle 40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56" name="Rectangle 41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57" name="Text Box 42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58" name="Text Box 43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59" name="Text Box 44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5160" name="Text Box 45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61" name="Text Box 46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1828800" y="42672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8509000" y="2133600"/>
            <a:ext cx="1143000" cy="508000"/>
            <a:chOff x="4480" y="1360"/>
            <a:chExt cx="720" cy="320"/>
          </a:xfrm>
        </p:grpSpPr>
        <p:sp>
          <p:nvSpPr>
            <p:cNvPr id="17457" name="Text Box 49"/>
            <p:cNvSpPr txBox="1">
              <a:spLocks noChangeArrowheads="1"/>
            </p:cNvSpPr>
            <p:nvPr/>
          </p:nvSpPr>
          <p:spPr bwMode="auto">
            <a:xfrm>
              <a:off x="4480" y="137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1</a:t>
              </a:r>
            </a:p>
          </p:txBody>
        </p:sp>
        <p:sp>
          <p:nvSpPr>
            <p:cNvPr id="17458" name="Text Box 50"/>
            <p:cNvSpPr txBox="1">
              <a:spLocks noChangeArrowheads="1"/>
            </p:cNvSpPr>
            <p:nvPr/>
          </p:nvSpPr>
          <p:spPr bwMode="auto">
            <a:xfrm>
              <a:off x="4936" y="1360"/>
              <a:ext cx="2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-1</a:t>
              </a:r>
            </a:p>
          </p:txBody>
        </p:sp>
        <p:sp>
          <p:nvSpPr>
            <p:cNvPr id="5145" name="Freeform 51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5146" name="Freeform 52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5141" name="Rectangle 53"/>
          <p:cNvSpPr>
            <a:spLocks noChangeArrowheads="1"/>
          </p:cNvSpPr>
          <p:nvPr/>
        </p:nvSpPr>
        <p:spPr bwMode="auto">
          <a:xfrm>
            <a:off x="2514600" y="228601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 </a:t>
            </a:r>
            <a:r>
              <a:rPr lang="en-US" altLang="ru-RU" sz="2000">
                <a:solidFill>
                  <a:srgbClr val="000000"/>
                </a:solidFill>
              </a:rPr>
              <a:t>y = x</a:t>
            </a:r>
            <a:r>
              <a:rPr lang="en-US" altLang="ru-RU" sz="2000" baseline="30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 – </a:t>
            </a:r>
            <a:r>
              <a:rPr lang="ru-RU" altLang="ru-RU" sz="2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x</a:t>
            </a:r>
            <a:r>
              <a:rPr lang="ru-RU" altLang="ru-RU" sz="2000">
                <a:solidFill>
                  <a:srgbClr val="000000"/>
                </a:solidFill>
              </a:rPr>
              <a:t> + 4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</a:t>
            </a:r>
            <a:r>
              <a:rPr lang="ru-RU" altLang="ru-RU" sz="2000">
                <a:solidFill>
                  <a:srgbClr val="000000"/>
                </a:solidFill>
              </a:rPr>
              <a:t>– 2</a:t>
            </a:r>
            <a:r>
              <a:rPr lang="en-US" altLang="ru-RU" sz="2000">
                <a:solidFill>
                  <a:srgbClr val="000000"/>
                </a:solidFill>
              </a:rPr>
              <a:t>; </a:t>
            </a:r>
            <a:r>
              <a:rPr lang="ru-RU" altLang="ru-RU" sz="2000">
                <a:solidFill>
                  <a:srgbClr val="000000"/>
                </a:solidFill>
              </a:rPr>
              <a:t>0</a:t>
            </a:r>
            <a:r>
              <a:rPr lang="en-US" altLang="ru-RU" sz="2000">
                <a:solidFill>
                  <a:srgbClr val="000000"/>
                </a:solidFill>
              </a:rPr>
              <a:t>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17462" name="Rectangle 54"/>
          <p:cNvSpPr>
            <a:spLocks noChangeArrowheads="1"/>
          </p:cNvSpPr>
          <p:nvPr/>
        </p:nvSpPr>
        <p:spPr bwMode="auto">
          <a:xfrm>
            <a:off x="2133600" y="228601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402727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  <p:bldP spid="17419" grpId="0"/>
      <p:bldP spid="17423" grpId="0"/>
      <p:bldP spid="17431" grpId="0" animBg="1"/>
      <p:bldP spid="17432" grpId="0" animBg="1"/>
      <p:bldP spid="17433" grpId="0" animBg="1"/>
      <p:bldP spid="174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803400" y="25146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752600" y="56388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наименьшее из полученных значений. 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752600" y="1143000"/>
            <a:ext cx="2819400" cy="5334000"/>
            <a:chOff x="144" y="720"/>
            <a:chExt cx="1776" cy="3360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отрезка.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6202" name="Line 6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953000" y="1219201"/>
            <a:ext cx="388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1)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(1)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1 – 2 + 1 + 3 = 3 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219700" y="1676401"/>
            <a:ext cx="419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(4)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4</a:t>
            </a:r>
            <a:r>
              <a:rPr lang="ru-RU" altLang="ru-RU" sz="2000" baseline="30000">
                <a:solidFill>
                  <a:srgbClr val="000000"/>
                </a:solidFill>
              </a:rPr>
              <a:t>3</a:t>
            </a:r>
            <a:r>
              <a:rPr lang="ru-RU" altLang="ru-RU" sz="2000">
                <a:solidFill>
                  <a:srgbClr val="000000"/>
                </a:solidFill>
              </a:rPr>
              <a:t>– 2   4</a:t>
            </a:r>
            <a:r>
              <a:rPr lang="ru-RU" altLang="ru-RU" sz="2000" baseline="30000">
                <a:solidFill>
                  <a:srgbClr val="000000"/>
                </a:solidFill>
              </a:rPr>
              <a:t>2</a:t>
            </a:r>
            <a:r>
              <a:rPr lang="ru-RU" altLang="ru-RU" sz="2000">
                <a:solidFill>
                  <a:srgbClr val="000000"/>
                </a:solidFill>
              </a:rPr>
              <a:t> + 4 + 3 = 39</a:t>
            </a:r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6680200" y="1790700"/>
          <a:ext cx="217488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Формула" r:id="rId3" imgW="101520" imgH="139680" progId="Equation.3">
                  <p:embed/>
                </p:oleObj>
              </mc:Choice>
              <mc:Fallback>
                <p:oleObj name="Формула" r:id="rId3" imgW="101520" imgH="139680" progId="Equation.3">
                  <p:embed/>
                  <p:pic>
                    <p:nvPicPr>
                      <p:cNvPr id="1844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0200" y="1790700"/>
                        <a:ext cx="217488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4724400" y="2447926"/>
            <a:ext cx="2667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2)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ru-RU" altLang="ru-RU" sz="2000" baseline="30000">
                <a:solidFill>
                  <a:srgbClr val="000000"/>
                </a:solidFill>
              </a:rPr>
              <a:t>/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en-US" altLang="ru-RU" sz="2000">
                <a:solidFill>
                  <a:srgbClr val="000000"/>
                </a:solidFill>
              </a:rPr>
              <a:t>= 3x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</a:t>
            </a:r>
            <a:r>
              <a:rPr lang="ru-RU" altLang="ru-RU" sz="2000">
                <a:solidFill>
                  <a:srgbClr val="000000"/>
                </a:solidFill>
              </a:rPr>
              <a:t>4</a:t>
            </a:r>
            <a:r>
              <a:rPr lang="en-US" altLang="ru-RU" sz="2000">
                <a:solidFill>
                  <a:srgbClr val="000000"/>
                </a:solidFill>
              </a:rPr>
              <a:t>x + 1=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257800" y="5334001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</a:t>
            </a:r>
            <a:r>
              <a:rPr lang="en-US" altLang="ru-RU" sz="2000">
                <a:solidFill>
                  <a:srgbClr val="000000"/>
                </a:solidFill>
              </a:rPr>
              <a:t>1</a:t>
            </a:r>
            <a:r>
              <a:rPr lang="ru-RU" altLang="ru-RU" sz="2000">
                <a:solidFill>
                  <a:srgbClr val="000000"/>
                </a:solidFill>
              </a:rPr>
              <a:t>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8447" name="Oval 15"/>
          <p:cNvSpPr>
            <a:spLocks noChangeArrowheads="1"/>
          </p:cNvSpPr>
          <p:nvPr/>
        </p:nvSpPr>
        <p:spPr bwMode="auto">
          <a:xfrm>
            <a:off x="8153400" y="1651000"/>
            <a:ext cx="457200" cy="4191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448" name="Oval 16"/>
          <p:cNvSpPr>
            <a:spLocks noChangeArrowheads="1"/>
          </p:cNvSpPr>
          <p:nvPr/>
        </p:nvSpPr>
        <p:spPr bwMode="auto">
          <a:xfrm>
            <a:off x="7658100" y="1219200"/>
            <a:ext cx="3810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800600" y="5867401"/>
            <a:ext cx="3671888" cy="646113"/>
            <a:chOff x="3024" y="1408"/>
            <a:chExt cx="2313" cy="407"/>
          </a:xfrm>
        </p:grpSpPr>
        <p:grpSp>
          <p:nvGrpSpPr>
            <p:cNvPr id="6181" name="Group 18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6196" name="Text Box 19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197" name="Text Box 20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6198" name="Text Box 21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199" name="Text Box 22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200" name="Text Box 23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182" name="Rectangle 24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6183" name="AutoShape 25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6184" name="Text Box 26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6185" name="Rectangle 27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6186" name="Rectangle 28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6187" name="Rectangle 29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88" name="Rectangle 30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6189" name="Rectangle 31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6190" name="Rectangle 32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6191" name="Text Box 33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92" name="Text Box 34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93" name="Text Box 35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6194" name="Text Box 36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95" name="Text Box 37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1778000" y="45339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162" name="Rectangle 39"/>
          <p:cNvSpPr>
            <a:spLocks noChangeArrowheads="1"/>
          </p:cNvSpPr>
          <p:nvPr/>
        </p:nvSpPr>
        <p:spPr bwMode="auto">
          <a:xfrm>
            <a:off x="2514600" y="228601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 </a:t>
            </a:r>
            <a:r>
              <a:rPr lang="en-US" altLang="ru-RU" sz="2000">
                <a:solidFill>
                  <a:srgbClr val="000000"/>
                </a:solidFill>
              </a:rPr>
              <a:t>y = x</a:t>
            </a:r>
            <a:r>
              <a:rPr lang="en-US" altLang="ru-RU" sz="2000" baseline="30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 – </a:t>
            </a:r>
            <a:r>
              <a:rPr lang="ru-RU" altLang="ru-RU" sz="2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x</a:t>
            </a:r>
            <a:r>
              <a:rPr lang="ru-RU" altLang="ru-RU" sz="2000" baseline="30000">
                <a:solidFill>
                  <a:srgbClr val="000000"/>
                </a:solidFill>
              </a:rPr>
              <a:t>2</a:t>
            </a:r>
            <a:r>
              <a:rPr lang="ru-RU" altLang="ru-RU" sz="2000">
                <a:solidFill>
                  <a:srgbClr val="000000"/>
                </a:solidFill>
              </a:rPr>
              <a:t> +</a:t>
            </a:r>
            <a:r>
              <a:rPr lang="en-US" altLang="ru-RU" sz="2000">
                <a:solidFill>
                  <a:srgbClr val="000000"/>
                </a:solidFill>
              </a:rPr>
              <a:t> x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en-US" altLang="ru-RU" sz="2000">
                <a:solidFill>
                  <a:srgbClr val="000000"/>
                </a:solidFill>
              </a:rPr>
              <a:t>+3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[ 1; 4 ]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2133600" y="228601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3.</a:t>
            </a: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5181601" y="2971800"/>
            <a:ext cx="19704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3x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</a:t>
            </a:r>
            <a:r>
              <a:rPr lang="ru-RU" altLang="ru-RU" sz="2000">
                <a:solidFill>
                  <a:srgbClr val="000000"/>
                </a:solidFill>
              </a:rPr>
              <a:t>4</a:t>
            </a:r>
            <a:r>
              <a:rPr lang="en-US" altLang="ru-RU" sz="2000">
                <a:solidFill>
                  <a:srgbClr val="000000"/>
                </a:solidFill>
              </a:rPr>
              <a:t>x + 1 = 0</a:t>
            </a:r>
            <a:endParaRPr lang="ru-RU" altLang="ru-RU" sz="2000">
              <a:solidFill>
                <a:srgbClr val="000000"/>
              </a:solidFill>
            </a:endParaRPr>
          </a:p>
        </p:txBody>
      </p: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7137400" y="2320926"/>
            <a:ext cx="1981200" cy="727075"/>
            <a:chOff x="3536" y="1462"/>
            <a:chExt cx="1248" cy="458"/>
          </a:xfrm>
        </p:grpSpPr>
        <p:grpSp>
          <p:nvGrpSpPr>
            <p:cNvPr id="6176" name="Group 56"/>
            <p:cNvGrpSpPr>
              <a:grpSpLocks/>
            </p:cNvGrpSpPr>
            <p:nvPr/>
          </p:nvGrpSpPr>
          <p:grpSpPr bwMode="auto">
            <a:xfrm>
              <a:off x="4416" y="1462"/>
              <a:ext cx="213" cy="458"/>
              <a:chOff x="5240" y="3704"/>
              <a:chExt cx="213" cy="458"/>
            </a:xfrm>
          </p:grpSpPr>
          <p:sp>
            <p:nvSpPr>
              <p:cNvPr id="6178" name="Rectangle 57"/>
              <p:cNvSpPr>
                <a:spLocks noChangeArrowheads="1"/>
              </p:cNvSpPr>
              <p:nvPr/>
            </p:nvSpPr>
            <p:spPr bwMode="auto">
              <a:xfrm>
                <a:off x="5248" y="3912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000">
                    <a:solidFill>
                      <a:srgbClr val="000000"/>
                    </a:solidFill>
                  </a:rPr>
                  <a:t>3</a:t>
                </a:r>
                <a:endParaRPr lang="ru-RU" altLang="ru-RU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79" name="Rectangle 58"/>
              <p:cNvSpPr>
                <a:spLocks noChangeArrowheads="1"/>
              </p:cNvSpPr>
              <p:nvPr/>
            </p:nvSpPr>
            <p:spPr bwMode="auto">
              <a:xfrm>
                <a:off x="5240" y="3704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000">
                    <a:solidFill>
                      <a:srgbClr val="000000"/>
                    </a:solidFill>
                  </a:rPr>
                  <a:t>1</a:t>
                </a:r>
                <a:endParaRPr lang="ru-RU" altLang="ru-RU" sz="20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80" name="Freeform 59"/>
              <p:cNvSpPr>
                <a:spLocks/>
              </p:cNvSpPr>
              <p:nvPr/>
            </p:nvSpPr>
            <p:spPr bwMode="auto">
              <a:xfrm>
                <a:off x="5272" y="3928"/>
                <a:ext cx="144" cy="1"/>
              </a:xfrm>
              <a:custGeom>
                <a:avLst/>
                <a:gdLst>
                  <a:gd name="T0" fmla="*/ 0 w 144"/>
                  <a:gd name="T1" fmla="*/ 0 h 1"/>
                  <a:gd name="T2" fmla="*/ 144 w 144"/>
                  <a:gd name="T3" fmla="*/ 0 h 1"/>
                  <a:gd name="T4" fmla="*/ 0 60000 65536"/>
                  <a:gd name="T5" fmla="*/ 0 60000 65536"/>
                  <a:gd name="T6" fmla="*/ 0 w 144"/>
                  <a:gd name="T7" fmla="*/ 0 h 1"/>
                  <a:gd name="T8" fmla="*/ 144 w 144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44" h="1">
                    <a:moveTo>
                      <a:pt x="0" y="0"/>
                    </a:moveTo>
                    <a:cubicBezTo>
                      <a:pt x="104" y="0"/>
                      <a:pt x="92" y="0"/>
                      <a:pt x="144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177" name="Rectangle 60"/>
            <p:cNvSpPr>
              <a:spLocks noChangeArrowheads="1"/>
            </p:cNvSpPr>
            <p:nvPr/>
          </p:nvSpPr>
          <p:spPr bwMode="auto">
            <a:xfrm>
              <a:off x="3536" y="1544"/>
              <a:ext cx="124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3(x – 1)(x –     )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sp>
        <p:nvSpPr>
          <p:cNvPr id="18493" name="Oval 61"/>
          <p:cNvSpPr>
            <a:spLocks noChangeArrowheads="1"/>
          </p:cNvSpPr>
          <p:nvPr/>
        </p:nvSpPr>
        <p:spPr bwMode="auto">
          <a:xfrm>
            <a:off x="6019800" y="5334000"/>
            <a:ext cx="3810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494" name="Freeform 62"/>
          <p:cNvSpPr>
            <a:spLocks/>
          </p:cNvSpPr>
          <p:nvPr/>
        </p:nvSpPr>
        <p:spPr bwMode="auto">
          <a:xfrm>
            <a:off x="6629400" y="1371600"/>
            <a:ext cx="3352800" cy="4114800"/>
          </a:xfrm>
          <a:custGeom>
            <a:avLst/>
            <a:gdLst>
              <a:gd name="T0" fmla="*/ 960 w 2112"/>
              <a:gd name="T1" fmla="*/ 0 h 2592"/>
              <a:gd name="T2" fmla="*/ 2112 w 2112"/>
              <a:gd name="T3" fmla="*/ 0 h 2592"/>
              <a:gd name="T4" fmla="*/ 2112 w 2112"/>
              <a:gd name="T5" fmla="*/ 2592 h 2592"/>
              <a:gd name="T6" fmla="*/ 0 w 2112"/>
              <a:gd name="T7" fmla="*/ 2592 h 2592"/>
              <a:gd name="T8" fmla="*/ 0 60000 65536"/>
              <a:gd name="T9" fmla="*/ 0 60000 65536"/>
              <a:gd name="T10" fmla="*/ 0 60000 65536"/>
              <a:gd name="T11" fmla="*/ 0 60000 65536"/>
              <a:gd name="T12" fmla="*/ 0 w 2112"/>
              <a:gd name="T13" fmla="*/ 0 h 2592"/>
              <a:gd name="T14" fmla="*/ 2112 w 2112"/>
              <a:gd name="T15" fmla="*/ 2592 h 25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2" h="2592">
                <a:moveTo>
                  <a:pt x="960" y="0"/>
                </a:moveTo>
                <a:lnTo>
                  <a:pt x="2112" y="0"/>
                </a:lnTo>
                <a:lnTo>
                  <a:pt x="2112" y="2592"/>
                </a:lnTo>
                <a:lnTo>
                  <a:pt x="0" y="25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68" name="Rectangle 71"/>
          <p:cNvSpPr>
            <a:spLocks noChangeArrowheads="1"/>
          </p:cNvSpPr>
          <p:nvPr/>
        </p:nvSpPr>
        <p:spPr bwMode="auto">
          <a:xfrm>
            <a:off x="1524001" y="302049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7" name="Группа 58"/>
          <p:cNvGrpSpPr>
            <a:grpSpLocks/>
          </p:cNvGrpSpPr>
          <p:nvPr/>
        </p:nvGrpSpPr>
        <p:grpSpPr bwMode="auto">
          <a:xfrm>
            <a:off x="5867401" y="4038601"/>
            <a:ext cx="1876425" cy="447675"/>
            <a:chOff x="4343400" y="4038600"/>
            <a:chExt cx="1876425" cy="447675"/>
          </a:xfrm>
        </p:grpSpPr>
        <p:grpSp>
          <p:nvGrpSpPr>
            <p:cNvPr id="6174" name="Group 11"/>
            <p:cNvGrpSpPr>
              <a:grpSpLocks/>
            </p:cNvGrpSpPr>
            <p:nvPr/>
          </p:nvGrpSpPr>
          <p:grpSpPr bwMode="auto">
            <a:xfrm>
              <a:off x="5168900" y="4038600"/>
              <a:ext cx="1050925" cy="396875"/>
              <a:chOff x="3256" y="2496"/>
              <a:chExt cx="662" cy="250"/>
            </a:xfrm>
          </p:grpSpPr>
          <p:graphicFrame>
            <p:nvGraphicFramePr>
              <p:cNvPr id="6150" name="Object 12"/>
              <p:cNvGraphicFramePr>
                <a:graphicFrameLocks noChangeAspect="1"/>
              </p:cNvGraphicFramePr>
              <p:nvPr/>
            </p:nvGraphicFramePr>
            <p:xfrm>
              <a:off x="3256" y="2544"/>
              <a:ext cx="184" cy="1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12" name="Формула" r:id="rId5" imgW="126720" imgH="126720" progId="Equation.3">
                      <p:embed/>
                    </p:oleObj>
                  </mc:Choice>
                  <mc:Fallback>
                    <p:oleObj name="Формула" r:id="rId5" imgW="126720" imgH="126720" progId="Equation.3">
                      <p:embed/>
                      <p:pic>
                        <p:nvPicPr>
                          <p:cNvPr id="6150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56" y="2544"/>
                            <a:ext cx="184" cy="1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75" name="Rectangle 13"/>
              <p:cNvSpPr>
                <a:spLocks noChangeArrowheads="1"/>
              </p:cNvSpPr>
              <p:nvPr/>
            </p:nvSpPr>
            <p:spPr bwMode="auto">
              <a:xfrm>
                <a:off x="3448" y="2496"/>
                <a:ext cx="47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000">
                    <a:solidFill>
                      <a:srgbClr val="000000"/>
                    </a:solidFill>
                  </a:rPr>
                  <a:t>[1; 4]</a:t>
                </a:r>
                <a:endParaRPr lang="ru-RU" altLang="ru-RU" sz="2000">
                  <a:solidFill>
                    <a:srgbClr val="000000"/>
                  </a:solidFill>
                </a:endParaRPr>
              </a:p>
            </p:txBody>
          </p:sp>
        </p:grpSp>
        <p:graphicFrame>
          <p:nvGraphicFramePr>
            <p:cNvPr id="6147" name="Object 70"/>
            <p:cNvGraphicFramePr>
              <a:graphicFrameLocks noChangeAspect="1"/>
            </p:cNvGraphicFramePr>
            <p:nvPr/>
          </p:nvGraphicFramePr>
          <p:xfrm>
            <a:off x="4343400" y="4038600"/>
            <a:ext cx="762000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13" name="Формула" r:id="rId7" imgW="368280" imgH="215640" progId="Equation.3">
                    <p:embed/>
                  </p:oleObj>
                </mc:Choice>
                <mc:Fallback>
                  <p:oleObj name="Формула" r:id="rId7" imgW="368280" imgH="215640" progId="Equation.3">
                    <p:embed/>
                    <p:pic>
                      <p:nvPicPr>
                        <p:cNvPr id="6147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4038600"/>
                          <a:ext cx="762000" cy="447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70" name="Rectangle 73"/>
          <p:cNvSpPr>
            <a:spLocks noChangeArrowheads="1"/>
          </p:cNvSpPr>
          <p:nvPr/>
        </p:nvSpPr>
        <p:spPr bwMode="auto">
          <a:xfrm>
            <a:off x="1524001" y="283475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9" name="Группа 59"/>
          <p:cNvGrpSpPr>
            <a:grpSpLocks/>
          </p:cNvGrpSpPr>
          <p:nvPr/>
        </p:nvGrpSpPr>
        <p:grpSpPr bwMode="auto">
          <a:xfrm>
            <a:off x="5867401" y="4572000"/>
            <a:ext cx="1876425" cy="750888"/>
            <a:chOff x="4343400" y="4572000"/>
            <a:chExt cx="1876425" cy="750888"/>
          </a:xfrm>
        </p:grpSpPr>
        <p:grpSp>
          <p:nvGrpSpPr>
            <p:cNvPr id="6172" name="Group 52"/>
            <p:cNvGrpSpPr>
              <a:grpSpLocks/>
            </p:cNvGrpSpPr>
            <p:nvPr/>
          </p:nvGrpSpPr>
          <p:grpSpPr bwMode="auto">
            <a:xfrm>
              <a:off x="5194300" y="4724400"/>
              <a:ext cx="1025525" cy="396875"/>
              <a:chOff x="3272" y="2928"/>
              <a:chExt cx="646" cy="250"/>
            </a:xfrm>
          </p:grpSpPr>
          <p:graphicFrame>
            <p:nvGraphicFramePr>
              <p:cNvPr id="6149" name="Object 53"/>
              <p:cNvGraphicFramePr>
                <a:graphicFrameLocks noChangeAspect="1"/>
              </p:cNvGraphicFramePr>
              <p:nvPr/>
            </p:nvGraphicFramePr>
            <p:xfrm>
              <a:off x="3272" y="2944"/>
              <a:ext cx="184" cy="2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14" name="Формула" r:id="rId9" imgW="126720" imgH="152280" progId="Equation.3">
                      <p:embed/>
                    </p:oleObj>
                  </mc:Choice>
                  <mc:Fallback>
                    <p:oleObj name="Формула" r:id="rId9" imgW="126720" imgH="152280" progId="Equation.3">
                      <p:embed/>
                      <p:pic>
                        <p:nvPicPr>
                          <p:cNvPr id="6149" name="Object 5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72" y="2944"/>
                            <a:ext cx="184" cy="22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73" name="Rectangle 54"/>
              <p:cNvSpPr>
                <a:spLocks noChangeArrowheads="1"/>
              </p:cNvSpPr>
              <p:nvPr/>
            </p:nvSpPr>
            <p:spPr bwMode="auto">
              <a:xfrm>
                <a:off x="3448" y="2928"/>
                <a:ext cx="47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000">
                    <a:solidFill>
                      <a:srgbClr val="000000"/>
                    </a:solidFill>
                  </a:rPr>
                  <a:t>[1; 4]</a:t>
                </a:r>
                <a:endParaRPr lang="ru-RU" altLang="ru-RU" sz="2000">
                  <a:solidFill>
                    <a:srgbClr val="000000"/>
                  </a:solidFill>
                </a:endParaRPr>
              </a:p>
            </p:txBody>
          </p:sp>
        </p:grpSp>
        <p:graphicFrame>
          <p:nvGraphicFramePr>
            <p:cNvPr id="6148" name="Object 72"/>
            <p:cNvGraphicFramePr>
              <a:graphicFrameLocks noChangeAspect="1"/>
            </p:cNvGraphicFramePr>
            <p:nvPr/>
          </p:nvGraphicFramePr>
          <p:xfrm>
            <a:off x="4343400" y="4572000"/>
            <a:ext cx="838200" cy="750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15" name="Формула" r:id="rId11" imgW="431613" imgH="393529" progId="Equation.3">
                    <p:embed/>
                  </p:oleObj>
                </mc:Choice>
                <mc:Fallback>
                  <p:oleObj name="Формула" r:id="rId11" imgW="431613" imgH="393529" progId="Equation.3">
                    <p:embed/>
                    <p:pic>
                      <p:nvPicPr>
                        <p:cNvPr id="6148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4572000"/>
                          <a:ext cx="838200" cy="7508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499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9" grpId="0"/>
      <p:bldP spid="18440" grpId="0"/>
      <p:bldP spid="18442" grpId="0"/>
      <p:bldP spid="18446" grpId="0"/>
      <p:bldP spid="18447" grpId="0" animBg="1"/>
      <p:bldP spid="18448" grpId="0" animBg="1"/>
      <p:bldP spid="18470" grpId="0"/>
      <p:bldP spid="18473" grpId="0"/>
      <p:bldP spid="18493" grpId="0" animBg="1"/>
      <p:bldP spid="18494" grpId="0" animBg="1"/>
      <p:bldP spid="1849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4775200" y="901701"/>
          <a:ext cx="5562600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Формула" r:id="rId3" imgW="2666880" imgH="419040" progId="Equation.3">
                  <p:embed/>
                </p:oleObj>
              </mc:Choice>
              <mc:Fallback>
                <p:oleObj name="Формула" r:id="rId3" imgW="2666880" imgH="419040" progId="Equation.3">
                  <p:embed/>
                  <p:pic>
                    <p:nvPicPr>
                      <p:cNvPr id="194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200" y="901701"/>
                        <a:ext cx="5562600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Rectangle 3"/>
          <p:cNvSpPr>
            <a:spLocks noChangeArrowheads="1"/>
          </p:cNvSpPr>
          <p:nvPr/>
        </p:nvSpPr>
        <p:spPr bwMode="auto">
          <a:xfrm>
            <a:off x="2514600" y="441326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 </a:t>
            </a:r>
            <a:r>
              <a:rPr lang="ru-RU" altLang="ru-RU" sz="2000">
                <a:solidFill>
                  <a:srgbClr val="000000"/>
                </a:solidFill>
              </a:rPr>
              <a:t>-3</a:t>
            </a:r>
            <a:r>
              <a:rPr lang="en-US" altLang="ru-RU" sz="2000">
                <a:solidFill>
                  <a:srgbClr val="000000"/>
                </a:solidFill>
              </a:rPr>
              <a:t>; </a:t>
            </a:r>
            <a:r>
              <a:rPr lang="ru-RU" altLang="ru-RU" sz="2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 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133600" y="441326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4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7171" name="Object 5"/>
          <p:cNvGraphicFramePr>
            <a:graphicFrameLocks noChangeAspect="1"/>
          </p:cNvGraphicFramePr>
          <p:nvPr/>
        </p:nvGraphicFramePr>
        <p:xfrm>
          <a:off x="7531100" y="152400"/>
          <a:ext cx="1828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Формула" r:id="rId5" imgW="914400" imgH="419040" progId="Equation.3">
                  <p:embed/>
                </p:oleObj>
              </mc:Choice>
              <mc:Fallback>
                <p:oleObj name="Формула" r:id="rId5" imgW="914400" imgH="419040" progId="Equation.3">
                  <p:embed/>
                  <p:pic>
                    <p:nvPicPr>
                      <p:cNvPr id="717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1100" y="152400"/>
                        <a:ext cx="18288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957764" y="3946526"/>
            <a:ext cx="1824037" cy="396875"/>
            <a:chOff x="2112" y="2256"/>
            <a:chExt cx="1149" cy="250"/>
          </a:xfrm>
        </p:grpSpPr>
        <p:graphicFrame>
          <p:nvGraphicFramePr>
            <p:cNvPr id="7175" name="Object 7"/>
            <p:cNvGraphicFramePr>
              <a:graphicFrameLocks noChangeAspect="1"/>
            </p:cNvGraphicFramePr>
            <p:nvPr/>
          </p:nvGraphicFramePr>
          <p:xfrm>
            <a:off x="2600" y="2296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2" name="Формула" r:id="rId7" imgW="126720" imgH="126720" progId="Equation.3">
                    <p:embed/>
                  </p:oleObj>
                </mc:Choice>
                <mc:Fallback>
                  <p:oleObj name="Формула" r:id="rId7" imgW="126720" imgH="126720" progId="Equation.3">
                    <p:embed/>
                    <p:pic>
                      <p:nvPicPr>
                        <p:cNvPr id="7175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0" y="2296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16" name="Rectangle 8"/>
            <p:cNvSpPr>
              <a:spLocks noChangeArrowheads="1"/>
            </p:cNvSpPr>
            <p:nvPr/>
          </p:nvSpPr>
          <p:spPr bwMode="auto">
            <a:xfrm>
              <a:off x="2112" y="2256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–</a:t>
              </a:r>
              <a:r>
                <a:rPr lang="ru-RU" altLang="ru-RU" sz="2000">
                  <a:solidFill>
                    <a:srgbClr val="000000"/>
                  </a:solidFill>
                </a:rPr>
                <a:t>3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7217" name="Rectangle 9"/>
            <p:cNvSpPr>
              <a:spLocks noChangeArrowheads="1"/>
            </p:cNvSpPr>
            <p:nvPr/>
          </p:nvSpPr>
          <p:spPr bwMode="auto">
            <a:xfrm>
              <a:off x="2738" y="2256"/>
              <a:ext cx="52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-3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3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803400" y="25146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1752600" y="583565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наибольшее из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полученных значений. 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752600" y="1143000"/>
            <a:ext cx="2819400" cy="5334000"/>
            <a:chOff x="144" y="720"/>
            <a:chExt cx="1776" cy="3360"/>
          </a:xfrm>
        </p:grpSpPr>
        <p:sp>
          <p:nvSpPr>
            <p:cNvPr id="19469" name="Rectangle 13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отрезка.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7215" name="Line 14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003801" y="3505201"/>
            <a:ext cx="1820863" cy="396875"/>
            <a:chOff x="2112" y="1968"/>
            <a:chExt cx="1147" cy="250"/>
          </a:xfrm>
        </p:grpSpPr>
        <p:sp>
          <p:nvSpPr>
            <p:cNvPr id="7212" name="Rectangle 16"/>
            <p:cNvSpPr>
              <a:spLocks noChangeArrowheads="1"/>
            </p:cNvSpPr>
            <p:nvPr/>
          </p:nvSpPr>
          <p:spPr bwMode="auto">
            <a:xfrm>
              <a:off x="211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3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7213" name="Rectangle 17"/>
            <p:cNvSpPr>
              <a:spLocks noChangeArrowheads="1"/>
            </p:cNvSpPr>
            <p:nvPr/>
          </p:nvSpPr>
          <p:spPr bwMode="auto">
            <a:xfrm>
              <a:off x="2736" y="1968"/>
              <a:ext cx="52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-3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3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7174" name="Object 18"/>
            <p:cNvGraphicFramePr>
              <a:graphicFrameLocks noChangeAspect="1"/>
            </p:cNvGraphicFramePr>
            <p:nvPr/>
          </p:nvGraphicFramePr>
          <p:xfrm>
            <a:off x="2544" y="2013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3" name="Формула" r:id="rId9" imgW="126720" imgH="126720" progId="Equation.3">
                    <p:embed/>
                  </p:oleObj>
                </mc:Choice>
                <mc:Fallback>
                  <p:oleObj name="Формула" r:id="rId9" imgW="126720" imgH="126720" progId="Equation.3">
                    <p:embed/>
                    <p:pic>
                      <p:nvPicPr>
                        <p:cNvPr id="7174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013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4876800" y="4676776"/>
            <a:ext cx="144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(-3)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11 </a:t>
            </a:r>
          </a:p>
        </p:txBody>
      </p:sp>
      <p:sp>
        <p:nvSpPr>
          <p:cNvPr id="19476" name="Oval 20"/>
          <p:cNvSpPr>
            <a:spLocks noChangeArrowheads="1"/>
          </p:cNvSpPr>
          <p:nvPr/>
        </p:nvSpPr>
        <p:spPr bwMode="auto">
          <a:xfrm>
            <a:off x="8991600" y="1905000"/>
            <a:ext cx="6858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477" name="Oval 21"/>
          <p:cNvSpPr>
            <a:spLocks noChangeArrowheads="1"/>
          </p:cNvSpPr>
          <p:nvPr/>
        </p:nvSpPr>
        <p:spPr bwMode="auto">
          <a:xfrm>
            <a:off x="9855200" y="1168400"/>
            <a:ext cx="482600" cy="4191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478" name="Oval 22"/>
          <p:cNvSpPr>
            <a:spLocks noChangeArrowheads="1"/>
          </p:cNvSpPr>
          <p:nvPr/>
        </p:nvSpPr>
        <p:spPr bwMode="auto">
          <a:xfrm>
            <a:off x="5727700" y="4683125"/>
            <a:ext cx="3810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4800600" y="5830888"/>
            <a:ext cx="3671888" cy="646112"/>
            <a:chOff x="3024" y="1408"/>
            <a:chExt cx="2313" cy="407"/>
          </a:xfrm>
        </p:grpSpPr>
        <p:grpSp>
          <p:nvGrpSpPr>
            <p:cNvPr id="7192" name="Group 24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7207" name="Text Box 25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7208" name="Text Box 26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7209" name="Text Box 27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7210" name="Text Box 28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7211" name="Text Box 29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7193" name="Rectangle 30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7194" name="AutoShape 31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7195" name="Text Box 32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196" name="Rectangle 33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7197" name="Rectangle 34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7198" name="Rectangle 35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199" name="Rectangle 36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7200" name="Rectangle 37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7201" name="Rectangle 38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7202" name="Text Box 39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203" name="Text Box 40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204" name="Text Box 41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7205" name="Text Box 42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7206" name="Text Box 43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9500" name="Rectangle 44"/>
          <p:cNvSpPr>
            <a:spLocks noChangeArrowheads="1"/>
          </p:cNvSpPr>
          <p:nvPr/>
        </p:nvSpPr>
        <p:spPr bwMode="auto">
          <a:xfrm>
            <a:off x="1778000" y="4600576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19501" name="Object 45"/>
          <p:cNvGraphicFramePr>
            <a:graphicFrameLocks noChangeAspect="1"/>
          </p:cNvGraphicFramePr>
          <p:nvPr/>
        </p:nvGraphicFramePr>
        <p:xfrm>
          <a:off x="4889500" y="1701800"/>
          <a:ext cx="46482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Формула" r:id="rId11" imgW="2273040" imgH="419040" progId="Equation.3">
                  <p:embed/>
                </p:oleObj>
              </mc:Choice>
              <mc:Fallback>
                <p:oleObj name="Формула" r:id="rId11" imgW="2273040" imgH="419040" progId="Equation.3">
                  <p:embed/>
                  <p:pic>
                    <p:nvPicPr>
                      <p:cNvPr id="19501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0" y="1701800"/>
                        <a:ext cx="464820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02" name="Object 46"/>
          <p:cNvGraphicFramePr>
            <a:graphicFrameLocks noChangeAspect="1"/>
          </p:cNvGraphicFramePr>
          <p:nvPr/>
        </p:nvGraphicFramePr>
        <p:xfrm>
          <a:off x="4953001" y="2514600"/>
          <a:ext cx="45180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Формула" r:id="rId13" imgW="2209680" imgH="419040" progId="Equation.3">
                  <p:embed/>
                </p:oleObj>
              </mc:Choice>
              <mc:Fallback>
                <p:oleObj name="Формула" r:id="rId13" imgW="2209680" imgH="419040" progId="Equation.3">
                  <p:embed/>
                  <p:pic>
                    <p:nvPicPr>
                      <p:cNvPr id="19502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1" y="2514600"/>
                        <a:ext cx="451802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03" name="Rectangle 47"/>
          <p:cNvSpPr>
            <a:spLocks noChangeArrowheads="1"/>
          </p:cNvSpPr>
          <p:nvPr/>
        </p:nvSpPr>
        <p:spPr bwMode="auto">
          <a:xfrm>
            <a:off x="4876800" y="5241926"/>
            <a:ext cx="144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(-3)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-25 </a:t>
            </a:r>
          </a:p>
        </p:txBody>
      </p:sp>
      <p:sp>
        <p:nvSpPr>
          <p:cNvPr id="19504" name="Oval 48"/>
          <p:cNvSpPr>
            <a:spLocks noChangeArrowheads="1"/>
          </p:cNvSpPr>
          <p:nvPr/>
        </p:nvSpPr>
        <p:spPr bwMode="auto">
          <a:xfrm>
            <a:off x="5638800" y="5165725"/>
            <a:ext cx="6858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505" name="Freeform 49"/>
          <p:cNvSpPr>
            <a:spLocks/>
          </p:cNvSpPr>
          <p:nvPr/>
        </p:nvSpPr>
        <p:spPr bwMode="auto">
          <a:xfrm>
            <a:off x="6629400" y="1905000"/>
            <a:ext cx="3352800" cy="3200400"/>
          </a:xfrm>
          <a:custGeom>
            <a:avLst/>
            <a:gdLst>
              <a:gd name="T0" fmla="*/ 2112 w 2112"/>
              <a:gd name="T1" fmla="*/ 0 h 2592"/>
              <a:gd name="T2" fmla="*/ 2112 w 2112"/>
              <a:gd name="T3" fmla="*/ 2592 h 2592"/>
              <a:gd name="T4" fmla="*/ 0 w 2112"/>
              <a:gd name="T5" fmla="*/ 2592 h 2592"/>
              <a:gd name="T6" fmla="*/ 0 60000 65536"/>
              <a:gd name="T7" fmla="*/ 0 60000 65536"/>
              <a:gd name="T8" fmla="*/ 0 60000 65536"/>
              <a:gd name="T9" fmla="*/ 0 w 2112"/>
              <a:gd name="T10" fmla="*/ 0 h 2592"/>
              <a:gd name="T11" fmla="*/ 2112 w 2112"/>
              <a:gd name="T12" fmla="*/ 2592 h 2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592">
                <a:moveTo>
                  <a:pt x="2112" y="0"/>
                </a:moveTo>
                <a:lnTo>
                  <a:pt x="2112" y="2592"/>
                </a:lnTo>
                <a:lnTo>
                  <a:pt x="0" y="25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9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19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67" grpId="0"/>
      <p:bldP spid="19475" grpId="0"/>
      <p:bldP spid="19476" grpId="0" animBg="1"/>
      <p:bldP spid="19477" grpId="0" animBg="1"/>
      <p:bldP spid="19478" grpId="0" animBg="1"/>
      <p:bldP spid="19500" grpId="0"/>
      <p:bldP spid="19503" grpId="0"/>
      <p:bldP spid="19504" grpId="0" animBg="1"/>
      <p:bldP spid="19505" grpId="0" animBg="1"/>
      <p:bldP spid="1950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4724400" y="4876801"/>
          <a:ext cx="4548188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Формула" r:id="rId3" imgW="2222280" imgH="533160" progId="Equation.3">
                  <p:embed/>
                </p:oleObj>
              </mc:Choice>
              <mc:Fallback>
                <p:oleObj name="Формула" r:id="rId3" imgW="2222280" imgH="533160" progId="Equation.3">
                  <p:embed/>
                  <p:pic>
                    <p:nvPicPr>
                      <p:cNvPr id="204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876801"/>
                        <a:ext cx="4548188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800601" y="1524001"/>
          <a:ext cx="4519613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Формула" r:id="rId5" imgW="2209680" imgH="533160" progId="Equation.3">
                  <p:embed/>
                </p:oleObj>
              </mc:Choice>
              <mc:Fallback>
                <p:oleObj name="Формула" r:id="rId5" imgW="2209680" imgH="533160" progId="Equation.3">
                  <p:embed/>
                  <p:pic>
                    <p:nvPicPr>
                      <p:cNvPr id="204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1" y="1524001"/>
                        <a:ext cx="4519613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4800600" y="990601"/>
          <a:ext cx="407828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Формула" r:id="rId7" imgW="1955520" imgH="330120" progId="Equation.3">
                  <p:embed/>
                </p:oleObj>
              </mc:Choice>
              <mc:Fallback>
                <p:oleObj name="Формула" r:id="rId7" imgW="1955520" imgH="330120" progId="Equation.3">
                  <p:embed/>
                  <p:pic>
                    <p:nvPicPr>
                      <p:cNvPr id="204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990601"/>
                        <a:ext cx="4078288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Rectangle 5"/>
          <p:cNvSpPr>
            <a:spLocks noChangeArrowheads="1"/>
          </p:cNvSpPr>
          <p:nvPr/>
        </p:nvSpPr>
        <p:spPr bwMode="auto">
          <a:xfrm>
            <a:off x="2514600" y="441326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 </a:t>
            </a:r>
            <a:r>
              <a:rPr lang="ru-RU" altLang="ru-RU" sz="2000">
                <a:solidFill>
                  <a:srgbClr val="000000"/>
                </a:solidFill>
              </a:rPr>
              <a:t>1</a:t>
            </a:r>
            <a:r>
              <a:rPr lang="en-US" altLang="ru-RU" sz="2000">
                <a:solidFill>
                  <a:srgbClr val="000000"/>
                </a:solidFill>
              </a:rPr>
              <a:t>; </a:t>
            </a:r>
            <a:r>
              <a:rPr lang="ru-RU" altLang="ru-RU" sz="2000">
                <a:solidFill>
                  <a:srgbClr val="000000"/>
                </a:solidFill>
              </a:rPr>
              <a:t>9</a:t>
            </a:r>
            <a:r>
              <a:rPr lang="en-US" altLang="ru-RU" sz="2000">
                <a:solidFill>
                  <a:srgbClr val="000000"/>
                </a:solidFill>
              </a:rPr>
              <a:t> 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133600" y="441326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5.</a:t>
            </a:r>
          </a:p>
        </p:txBody>
      </p:sp>
      <p:graphicFrame>
        <p:nvGraphicFramePr>
          <p:cNvPr id="8197" name="Object 7"/>
          <p:cNvGraphicFramePr>
            <a:graphicFrameLocks noChangeAspect="1"/>
          </p:cNvGraphicFramePr>
          <p:nvPr/>
        </p:nvGraphicFramePr>
        <p:xfrm>
          <a:off x="7505700" y="165100"/>
          <a:ext cx="18034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Формула" r:id="rId9" imgW="901440" imgH="330120" progId="Equation.3">
                  <p:embed/>
                </p:oleObj>
              </mc:Choice>
              <mc:Fallback>
                <p:oleObj name="Формула" r:id="rId9" imgW="901440" imgH="330120" progId="Equation.3">
                  <p:embed/>
                  <p:pic>
                    <p:nvPicPr>
                      <p:cNvPr id="819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5700" y="165100"/>
                        <a:ext cx="180340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752600" y="27432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765300" y="591185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наибольшее из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полученных значений. 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52600" y="1143000"/>
            <a:ext cx="2819400" cy="5334000"/>
            <a:chOff x="144" y="720"/>
            <a:chExt cx="1776" cy="3360"/>
          </a:xfrm>
        </p:grpSpPr>
        <p:sp>
          <p:nvSpPr>
            <p:cNvPr id="20491" name="Rectangle 11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отрезка.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8241" name="Line 12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6553200" y="2209800"/>
            <a:ext cx="3810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8458200" y="1219200"/>
            <a:ext cx="482600" cy="4191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724400" y="5994401"/>
            <a:ext cx="3671888" cy="646113"/>
            <a:chOff x="3024" y="1408"/>
            <a:chExt cx="2313" cy="407"/>
          </a:xfrm>
        </p:grpSpPr>
        <p:grpSp>
          <p:nvGrpSpPr>
            <p:cNvPr id="8220" name="Group 16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8235" name="Text Box 17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8236" name="Text Box 18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8237" name="Text Box 19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238" name="Text Box 20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8239" name="Text Box 21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8221" name="Rectangle 22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222" name="AutoShape 23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223" name="Text Box 24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224" name="Rectangle 25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225" name="Rectangle 26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226" name="Rectangle 27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227" name="Rectangle 28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228" name="Rectangle 29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229" name="Rectangle 30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230" name="Text Box 31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231" name="Text Box 32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232" name="Text Box 33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233" name="Text Box 34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234" name="Text Box 35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1752600" y="4191001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0517" name="Object 37"/>
          <p:cNvGraphicFramePr>
            <a:graphicFrameLocks noChangeAspect="1"/>
          </p:cNvGraphicFramePr>
          <p:nvPr/>
        </p:nvGraphicFramePr>
        <p:xfrm>
          <a:off x="4724400" y="2819400"/>
          <a:ext cx="32004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Формула" r:id="rId11" imgW="1485720" imgH="419040" progId="Equation.3">
                  <p:embed/>
                </p:oleObj>
              </mc:Choice>
              <mc:Fallback>
                <p:oleObj name="Формула" r:id="rId11" imgW="1485720" imgH="419040" progId="Equation.3">
                  <p:embed/>
                  <p:pic>
                    <p:nvPicPr>
                      <p:cNvPr id="20517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819400"/>
                        <a:ext cx="320040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8" name="Oval 38"/>
          <p:cNvSpPr>
            <a:spLocks noChangeArrowheads="1"/>
          </p:cNvSpPr>
          <p:nvPr/>
        </p:nvSpPr>
        <p:spPr bwMode="auto">
          <a:xfrm>
            <a:off x="6324600" y="55626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aphicFrame>
        <p:nvGraphicFramePr>
          <p:cNvPr id="20519" name="Object 39"/>
          <p:cNvGraphicFramePr>
            <a:graphicFrameLocks noChangeAspect="1"/>
          </p:cNvGraphicFramePr>
          <p:nvPr/>
        </p:nvGraphicFramePr>
        <p:xfrm>
          <a:off x="8153400" y="2590800"/>
          <a:ext cx="169703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Формула" r:id="rId13" imgW="787320" imgH="1117440" progId="Equation.3">
                  <p:embed/>
                </p:oleObj>
              </mc:Choice>
              <mc:Fallback>
                <p:oleObj name="Формула" r:id="rId13" imgW="787320" imgH="1117440" progId="Equation.3">
                  <p:embed/>
                  <p:pic>
                    <p:nvPicPr>
                      <p:cNvPr id="20519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2590800"/>
                        <a:ext cx="169703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2" name="Line 40"/>
          <p:cNvSpPr>
            <a:spLocks noChangeShapeType="1"/>
          </p:cNvSpPr>
          <p:nvPr/>
        </p:nvSpPr>
        <p:spPr bwMode="auto">
          <a:xfrm>
            <a:off x="12268200" y="4038600"/>
            <a:ext cx="1588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8991600" y="4495801"/>
            <a:ext cx="965200" cy="396875"/>
            <a:chOff x="2651" y="2486"/>
            <a:chExt cx="608" cy="250"/>
          </a:xfrm>
        </p:grpSpPr>
        <p:graphicFrame>
          <p:nvGraphicFramePr>
            <p:cNvPr id="8201" name="Object 42"/>
            <p:cNvGraphicFramePr>
              <a:graphicFrameLocks noChangeAspect="1"/>
            </p:cNvGraphicFramePr>
            <p:nvPr/>
          </p:nvGraphicFramePr>
          <p:xfrm>
            <a:off x="2651" y="2526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4" name="Формула" r:id="rId15" imgW="126720" imgH="126720" progId="Equation.3">
                    <p:embed/>
                  </p:oleObj>
                </mc:Choice>
                <mc:Fallback>
                  <p:oleObj name="Формула" r:id="rId15" imgW="126720" imgH="126720" progId="Equation.3">
                    <p:embed/>
                    <p:pic>
                      <p:nvPicPr>
                        <p:cNvPr id="8201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1" y="2526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19" name="Rectangle 43"/>
            <p:cNvSpPr>
              <a:spLocks noChangeArrowheads="1"/>
            </p:cNvSpPr>
            <p:nvPr/>
          </p:nvSpPr>
          <p:spPr bwMode="auto">
            <a:xfrm>
              <a:off x="2789" y="2486"/>
              <a:ext cx="4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1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9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sp>
        <p:nvSpPr>
          <p:cNvPr id="20524" name="Line 44"/>
          <p:cNvSpPr>
            <a:spLocks noChangeShapeType="1"/>
          </p:cNvSpPr>
          <p:nvPr/>
        </p:nvSpPr>
        <p:spPr bwMode="auto">
          <a:xfrm>
            <a:off x="8001000" y="2362200"/>
            <a:ext cx="1588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9982201" y="2667000"/>
            <a:ext cx="523875" cy="541338"/>
            <a:chOff x="5232" y="1696"/>
            <a:chExt cx="330" cy="341"/>
          </a:xfrm>
        </p:grpSpPr>
        <p:sp>
          <p:nvSpPr>
            <p:cNvPr id="8216" name="Freeform 46"/>
            <p:cNvSpPr>
              <a:spLocks/>
            </p:cNvSpPr>
            <p:nvPr/>
          </p:nvSpPr>
          <p:spPr bwMode="auto">
            <a:xfrm>
              <a:off x="5232" y="1696"/>
              <a:ext cx="128" cy="320"/>
            </a:xfrm>
            <a:custGeom>
              <a:avLst/>
              <a:gdLst>
                <a:gd name="T0" fmla="*/ 128 w 128"/>
                <a:gd name="T1" fmla="*/ 0 h 320"/>
                <a:gd name="T2" fmla="*/ 0 w 128"/>
                <a:gd name="T3" fmla="*/ 320 h 320"/>
                <a:gd name="T4" fmla="*/ 0 60000 65536"/>
                <a:gd name="T5" fmla="*/ 0 60000 65536"/>
                <a:gd name="T6" fmla="*/ 0 w 128"/>
                <a:gd name="T7" fmla="*/ 0 h 320"/>
                <a:gd name="T8" fmla="*/ 128 w 128"/>
                <a:gd name="T9" fmla="*/ 320 h 3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8" h="320">
                  <a:moveTo>
                    <a:pt x="128" y="0"/>
                  </a:moveTo>
                  <a:cubicBezTo>
                    <a:pt x="107" y="53"/>
                    <a:pt x="21" y="267"/>
                    <a:pt x="0" y="32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8217" name="Group 47"/>
            <p:cNvGrpSpPr>
              <a:grpSpLocks/>
            </p:cNvGrpSpPr>
            <p:nvPr/>
          </p:nvGrpSpPr>
          <p:grpSpPr bwMode="auto">
            <a:xfrm>
              <a:off x="5328" y="1776"/>
              <a:ext cx="234" cy="261"/>
              <a:chOff x="2160" y="2663"/>
              <a:chExt cx="234" cy="261"/>
            </a:xfrm>
          </p:grpSpPr>
          <p:sp>
            <p:nvSpPr>
              <p:cNvPr id="8218" name="Text Box 48"/>
              <p:cNvSpPr txBox="1">
                <a:spLocks noChangeArrowheads="1"/>
              </p:cNvSpPr>
              <p:nvPr/>
            </p:nvSpPr>
            <p:spPr bwMode="auto">
              <a:xfrm>
                <a:off x="2198" y="2663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>
                    <a:solidFill>
                      <a:srgbClr val="000000"/>
                    </a:solidFill>
                  </a:rPr>
                  <a:t>2</a:t>
                </a:r>
              </a:p>
            </p:txBody>
          </p:sp>
          <p:graphicFrame>
            <p:nvGraphicFramePr>
              <p:cNvPr id="8200" name="Object 49"/>
              <p:cNvGraphicFramePr>
                <a:graphicFrameLocks noChangeAspect="1"/>
              </p:cNvGraphicFramePr>
              <p:nvPr/>
            </p:nvGraphicFramePr>
            <p:xfrm>
              <a:off x="2160" y="2736"/>
              <a:ext cx="137" cy="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5" name="Формула" r:id="rId17" imgW="101520" imgH="139680" progId="Equation.3">
                      <p:embed/>
                    </p:oleObj>
                  </mc:Choice>
                  <mc:Fallback>
                    <p:oleObj name="Формула" r:id="rId17" imgW="101520" imgH="139680" progId="Equation.3">
                      <p:embed/>
                      <p:pic>
                        <p:nvPicPr>
                          <p:cNvPr id="8200" name="Object 4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60" y="2736"/>
                            <a:ext cx="137" cy="1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45284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3" grpId="0" animBg="1"/>
      <p:bldP spid="20494" grpId="0" animBg="1"/>
      <p:bldP spid="20516" grpId="0"/>
      <p:bldP spid="205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4724400" y="4876801"/>
          <a:ext cx="4548188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Формула" r:id="rId3" imgW="2222280" imgH="533160" progId="Equation.3">
                  <p:embed/>
                </p:oleObj>
              </mc:Choice>
              <mc:Fallback>
                <p:oleObj name="Формула" r:id="rId3" imgW="2222280" imgH="533160" progId="Equation.3">
                  <p:embed/>
                  <p:pic>
                    <p:nvPicPr>
                      <p:cNvPr id="2150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876801"/>
                        <a:ext cx="4548188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4800601" y="1524001"/>
          <a:ext cx="4519613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Формула" r:id="rId5" imgW="2209680" imgH="533160" progId="Equation.3">
                  <p:embed/>
                </p:oleObj>
              </mc:Choice>
              <mc:Fallback>
                <p:oleObj name="Формула" r:id="rId5" imgW="2209680" imgH="533160" progId="Equation.3">
                  <p:embed/>
                  <p:pic>
                    <p:nvPicPr>
                      <p:cNvPr id="2150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1" y="1524001"/>
                        <a:ext cx="4519613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4800600" y="990601"/>
          <a:ext cx="407828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Формула" r:id="rId7" imgW="1955520" imgH="330120" progId="Equation.3">
                  <p:embed/>
                </p:oleObj>
              </mc:Choice>
              <mc:Fallback>
                <p:oleObj name="Формула" r:id="rId7" imgW="1955520" imgH="330120" progId="Equation.3">
                  <p:embed/>
                  <p:pic>
                    <p:nvPicPr>
                      <p:cNvPr id="215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990601"/>
                        <a:ext cx="4078288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Rectangle 5"/>
          <p:cNvSpPr>
            <a:spLocks noChangeArrowheads="1"/>
          </p:cNvSpPr>
          <p:nvPr/>
        </p:nvSpPr>
        <p:spPr bwMode="auto">
          <a:xfrm>
            <a:off x="2514600" y="212726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 </a:t>
            </a:r>
            <a:r>
              <a:rPr lang="ru-RU" altLang="ru-RU" sz="2000">
                <a:solidFill>
                  <a:srgbClr val="000000"/>
                </a:solidFill>
              </a:rPr>
              <a:t>1</a:t>
            </a:r>
            <a:r>
              <a:rPr lang="en-US" altLang="ru-RU" sz="2000">
                <a:solidFill>
                  <a:srgbClr val="000000"/>
                </a:solidFill>
              </a:rPr>
              <a:t>; </a:t>
            </a:r>
            <a:r>
              <a:rPr lang="ru-RU" altLang="ru-RU" sz="2000">
                <a:solidFill>
                  <a:srgbClr val="000000"/>
                </a:solidFill>
              </a:rPr>
              <a:t>9</a:t>
            </a:r>
            <a:r>
              <a:rPr lang="en-US" altLang="ru-RU" sz="2000">
                <a:solidFill>
                  <a:srgbClr val="000000"/>
                </a:solidFill>
              </a:rPr>
              <a:t> 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133600" y="228601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6.</a:t>
            </a:r>
          </a:p>
        </p:txBody>
      </p:sp>
      <p:graphicFrame>
        <p:nvGraphicFramePr>
          <p:cNvPr id="9221" name="Object 7"/>
          <p:cNvGraphicFramePr>
            <a:graphicFrameLocks noChangeAspect="1"/>
          </p:cNvGraphicFramePr>
          <p:nvPr/>
        </p:nvGraphicFramePr>
        <p:xfrm>
          <a:off x="7543800" y="152400"/>
          <a:ext cx="2032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Формула" r:id="rId9" imgW="1015920" imgH="241200" progId="Equation.3">
                  <p:embed/>
                </p:oleObj>
              </mc:Choice>
              <mc:Fallback>
                <p:oleObj name="Формула" r:id="rId9" imgW="1015920" imgH="241200" progId="Equation.3">
                  <p:embed/>
                  <p:pic>
                    <p:nvPicPr>
                      <p:cNvPr id="922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152400"/>
                        <a:ext cx="20320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752600" y="27432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765300" y="591185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наименьшее из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полученных значений. 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52600" y="1143000"/>
            <a:ext cx="2819400" cy="5334000"/>
            <a:chOff x="144" y="720"/>
            <a:chExt cx="1776" cy="3360"/>
          </a:xfrm>
        </p:grpSpPr>
        <p:sp>
          <p:nvSpPr>
            <p:cNvPr id="21515" name="Rectangle 11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отрезка.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9270" name="Line 12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1517" name="Oval 13"/>
          <p:cNvSpPr>
            <a:spLocks noChangeArrowheads="1"/>
          </p:cNvSpPr>
          <p:nvPr/>
        </p:nvSpPr>
        <p:spPr bwMode="auto">
          <a:xfrm>
            <a:off x="6553200" y="2209800"/>
            <a:ext cx="3810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8458200" y="1219200"/>
            <a:ext cx="482600" cy="4191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724400" y="5994401"/>
            <a:ext cx="3671888" cy="646113"/>
            <a:chOff x="3024" y="1408"/>
            <a:chExt cx="2313" cy="407"/>
          </a:xfrm>
        </p:grpSpPr>
        <p:grpSp>
          <p:nvGrpSpPr>
            <p:cNvPr id="9249" name="Group 16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9264" name="Text Box 17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9265" name="Text Box 18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9266" name="Text Box 19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9267" name="Text Box 20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9268" name="Text Box 21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9250" name="Rectangle 22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251" name="AutoShape 23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252" name="Text Box 24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253" name="Rectangle 25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254" name="Rectangle 26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255" name="Rectangle 27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256" name="Rectangle 28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257" name="Rectangle 29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258" name="Rectangle 30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259" name="Text Box 31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260" name="Text Box 32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261" name="Text Box 33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9262" name="Text Box 34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9263" name="Text Box 35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1765300" y="4800601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1541" name="Object 37"/>
          <p:cNvGraphicFramePr>
            <a:graphicFrameLocks noChangeAspect="1"/>
          </p:cNvGraphicFramePr>
          <p:nvPr/>
        </p:nvGraphicFramePr>
        <p:xfrm>
          <a:off x="4724400" y="2895600"/>
          <a:ext cx="32004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Формула" r:id="rId11" imgW="1485720" imgH="419040" progId="Equation.3">
                  <p:embed/>
                </p:oleObj>
              </mc:Choice>
              <mc:Fallback>
                <p:oleObj name="Формула" r:id="rId11" imgW="1485720" imgH="419040" progId="Equation.3">
                  <p:embed/>
                  <p:pic>
                    <p:nvPicPr>
                      <p:cNvPr id="21541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895600"/>
                        <a:ext cx="320040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42" name="Oval 38"/>
          <p:cNvSpPr>
            <a:spLocks noChangeArrowheads="1"/>
          </p:cNvSpPr>
          <p:nvPr/>
        </p:nvSpPr>
        <p:spPr bwMode="auto">
          <a:xfrm>
            <a:off x="6324600" y="55626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aphicFrame>
        <p:nvGraphicFramePr>
          <p:cNvPr id="21543" name="Object 39"/>
          <p:cNvGraphicFramePr>
            <a:graphicFrameLocks noChangeAspect="1"/>
          </p:cNvGraphicFramePr>
          <p:nvPr/>
        </p:nvGraphicFramePr>
        <p:xfrm>
          <a:off x="8153400" y="2590800"/>
          <a:ext cx="169703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Формула" r:id="rId13" imgW="787320" imgH="1117440" progId="Equation.3">
                  <p:embed/>
                </p:oleObj>
              </mc:Choice>
              <mc:Fallback>
                <p:oleObj name="Формула" r:id="rId13" imgW="787320" imgH="1117440" progId="Equation.3">
                  <p:embed/>
                  <p:pic>
                    <p:nvPicPr>
                      <p:cNvPr id="21543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2590800"/>
                        <a:ext cx="169703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9" name="Line 40"/>
          <p:cNvSpPr>
            <a:spLocks noChangeShapeType="1"/>
          </p:cNvSpPr>
          <p:nvPr/>
        </p:nvSpPr>
        <p:spPr bwMode="auto">
          <a:xfrm>
            <a:off x="12268200" y="4038600"/>
            <a:ext cx="1588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8991600" y="4495801"/>
            <a:ext cx="965200" cy="396875"/>
            <a:chOff x="2651" y="2486"/>
            <a:chExt cx="608" cy="250"/>
          </a:xfrm>
        </p:grpSpPr>
        <p:graphicFrame>
          <p:nvGraphicFramePr>
            <p:cNvPr id="9228" name="Object 42"/>
            <p:cNvGraphicFramePr>
              <a:graphicFrameLocks noChangeAspect="1"/>
            </p:cNvGraphicFramePr>
            <p:nvPr/>
          </p:nvGraphicFramePr>
          <p:xfrm>
            <a:off x="2651" y="2526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4" name="Формула" r:id="rId15" imgW="126720" imgH="126720" progId="Equation.3">
                    <p:embed/>
                  </p:oleObj>
                </mc:Choice>
                <mc:Fallback>
                  <p:oleObj name="Формула" r:id="rId15" imgW="126720" imgH="126720" progId="Equation.3">
                    <p:embed/>
                    <p:pic>
                      <p:nvPicPr>
                        <p:cNvPr id="9228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1" y="2526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48" name="Rectangle 43"/>
            <p:cNvSpPr>
              <a:spLocks noChangeArrowheads="1"/>
            </p:cNvSpPr>
            <p:nvPr/>
          </p:nvSpPr>
          <p:spPr bwMode="auto">
            <a:xfrm>
              <a:off x="2789" y="2486"/>
              <a:ext cx="4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1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9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sp>
        <p:nvSpPr>
          <p:cNvPr id="21548" name="Line 44"/>
          <p:cNvSpPr>
            <a:spLocks noChangeShapeType="1"/>
          </p:cNvSpPr>
          <p:nvPr/>
        </p:nvSpPr>
        <p:spPr bwMode="auto">
          <a:xfrm>
            <a:off x="8001000" y="2362200"/>
            <a:ext cx="1588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9982201" y="2667000"/>
            <a:ext cx="523875" cy="541338"/>
            <a:chOff x="5232" y="1696"/>
            <a:chExt cx="330" cy="341"/>
          </a:xfrm>
        </p:grpSpPr>
        <p:sp>
          <p:nvSpPr>
            <p:cNvPr id="9245" name="Freeform 46"/>
            <p:cNvSpPr>
              <a:spLocks/>
            </p:cNvSpPr>
            <p:nvPr/>
          </p:nvSpPr>
          <p:spPr bwMode="auto">
            <a:xfrm>
              <a:off x="5232" y="1696"/>
              <a:ext cx="128" cy="320"/>
            </a:xfrm>
            <a:custGeom>
              <a:avLst/>
              <a:gdLst>
                <a:gd name="T0" fmla="*/ 128 w 128"/>
                <a:gd name="T1" fmla="*/ 0 h 320"/>
                <a:gd name="T2" fmla="*/ 0 w 128"/>
                <a:gd name="T3" fmla="*/ 320 h 320"/>
                <a:gd name="T4" fmla="*/ 0 60000 65536"/>
                <a:gd name="T5" fmla="*/ 0 60000 65536"/>
                <a:gd name="T6" fmla="*/ 0 w 128"/>
                <a:gd name="T7" fmla="*/ 0 h 320"/>
                <a:gd name="T8" fmla="*/ 128 w 128"/>
                <a:gd name="T9" fmla="*/ 320 h 3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8" h="320">
                  <a:moveTo>
                    <a:pt x="128" y="0"/>
                  </a:moveTo>
                  <a:cubicBezTo>
                    <a:pt x="107" y="53"/>
                    <a:pt x="21" y="267"/>
                    <a:pt x="0" y="32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9246" name="Group 47"/>
            <p:cNvGrpSpPr>
              <a:grpSpLocks/>
            </p:cNvGrpSpPr>
            <p:nvPr/>
          </p:nvGrpSpPr>
          <p:grpSpPr bwMode="auto">
            <a:xfrm>
              <a:off x="5328" y="1776"/>
              <a:ext cx="234" cy="261"/>
              <a:chOff x="2160" y="2663"/>
              <a:chExt cx="234" cy="261"/>
            </a:xfrm>
          </p:grpSpPr>
          <p:sp>
            <p:nvSpPr>
              <p:cNvPr id="9247" name="Text Box 48"/>
              <p:cNvSpPr txBox="1">
                <a:spLocks noChangeArrowheads="1"/>
              </p:cNvSpPr>
              <p:nvPr/>
            </p:nvSpPr>
            <p:spPr bwMode="auto">
              <a:xfrm>
                <a:off x="2198" y="2663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>
                    <a:solidFill>
                      <a:srgbClr val="000000"/>
                    </a:solidFill>
                  </a:rPr>
                  <a:t>2</a:t>
                </a:r>
              </a:p>
            </p:txBody>
          </p:sp>
          <p:graphicFrame>
            <p:nvGraphicFramePr>
              <p:cNvPr id="9227" name="Object 49"/>
              <p:cNvGraphicFramePr>
                <a:graphicFrameLocks noChangeAspect="1"/>
              </p:cNvGraphicFramePr>
              <p:nvPr/>
            </p:nvGraphicFramePr>
            <p:xfrm>
              <a:off x="2160" y="2736"/>
              <a:ext cx="137" cy="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75" name="Формула" r:id="rId17" imgW="101520" imgH="139680" progId="Equation.3">
                      <p:embed/>
                    </p:oleObj>
                  </mc:Choice>
                  <mc:Fallback>
                    <p:oleObj name="Формула" r:id="rId17" imgW="101520" imgH="139680" progId="Equation.3">
                      <p:embed/>
                      <p:pic>
                        <p:nvPicPr>
                          <p:cNvPr id="9227" name="Object 4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60" y="2736"/>
                            <a:ext cx="137" cy="1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6019800" y="914400"/>
            <a:ext cx="4191000" cy="2438400"/>
            <a:chOff x="2880" y="1440"/>
            <a:chExt cx="2640" cy="1536"/>
          </a:xfrm>
        </p:grpSpPr>
        <p:sp>
          <p:nvSpPr>
            <p:cNvPr id="21555" name="AutoShape 51"/>
            <p:cNvSpPr>
              <a:spLocks noChangeArrowheads="1"/>
            </p:cNvSpPr>
            <p:nvPr/>
          </p:nvSpPr>
          <p:spPr bwMode="auto">
            <a:xfrm>
              <a:off x="2880" y="1488"/>
              <a:ext cx="2640" cy="1488"/>
            </a:xfrm>
            <a:prstGeom prst="wedgeRectCallout">
              <a:avLst>
                <a:gd name="adj1" fmla="val 7954"/>
                <a:gd name="adj2" fmla="val -65995"/>
              </a:avLst>
            </a:prstGeom>
            <a:gradFill rotWithShape="1">
              <a:gsLst>
                <a:gs pos="0">
                  <a:srgbClr val="33CCFF">
                    <a:alpha val="35001"/>
                  </a:srgbClr>
                </a:gs>
                <a:gs pos="100000">
                  <a:srgbClr val="66FFFF">
                    <a:alpha val="33000"/>
                  </a:srgbClr>
                </a:gs>
              </a:gsLst>
              <a:lin ang="54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Запишем функцию в удобном для дифференцирования виде</a:t>
              </a:r>
            </a:p>
          </p:txBody>
        </p:sp>
        <p:graphicFrame>
          <p:nvGraphicFramePr>
            <p:cNvPr id="9225" name="Object 52"/>
            <p:cNvGraphicFramePr>
              <a:graphicFrameLocks noChangeAspect="1"/>
            </p:cNvGraphicFramePr>
            <p:nvPr/>
          </p:nvGraphicFramePr>
          <p:xfrm>
            <a:off x="3024" y="1968"/>
            <a:ext cx="1254" cy="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6" name="Формула" r:id="rId19" imgW="901440" imgH="330120" progId="Equation.3">
                    <p:embed/>
                  </p:oleObj>
                </mc:Choice>
                <mc:Fallback>
                  <p:oleObj name="Формула" r:id="rId19" imgW="901440" imgH="330120" progId="Equation.3">
                    <p:embed/>
                    <p:pic>
                      <p:nvPicPr>
                        <p:cNvPr id="9225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4" y="1968"/>
                          <a:ext cx="1254" cy="4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6" name="Object 53"/>
            <p:cNvGraphicFramePr>
              <a:graphicFrameLocks noChangeAspect="1"/>
            </p:cNvGraphicFramePr>
            <p:nvPr/>
          </p:nvGraphicFramePr>
          <p:xfrm>
            <a:off x="2976" y="1440"/>
            <a:ext cx="1466" cy="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7" name="Формула" r:id="rId21" imgW="1054080" imgH="330120" progId="Equation.3">
                    <p:embed/>
                  </p:oleObj>
                </mc:Choice>
                <mc:Fallback>
                  <p:oleObj name="Формула" r:id="rId21" imgW="1054080" imgH="330120" progId="Equation.3">
                    <p:embed/>
                    <p:pic>
                      <p:nvPicPr>
                        <p:cNvPr id="9226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1440"/>
                          <a:ext cx="1466" cy="4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1558" name="Object 54"/>
          <p:cNvGraphicFramePr>
            <a:graphicFrameLocks noChangeAspect="1"/>
          </p:cNvGraphicFramePr>
          <p:nvPr/>
        </p:nvGraphicFramePr>
        <p:xfrm>
          <a:off x="6019800" y="533400"/>
          <a:ext cx="18034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Формула" r:id="rId23" imgW="901440" imgH="330120" progId="Equation.3">
                  <p:embed/>
                </p:oleObj>
              </mc:Choice>
              <mc:Fallback>
                <p:oleObj name="Формула" r:id="rId23" imgW="901440" imgH="330120" progId="Equation.3">
                  <p:embed/>
                  <p:pic>
                    <p:nvPicPr>
                      <p:cNvPr id="21558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33400"/>
                        <a:ext cx="180340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441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3" grpId="0"/>
      <p:bldP spid="21517" grpId="0" animBg="1"/>
      <p:bldP spid="21518" grpId="0" animBg="1"/>
      <p:bldP spid="21540" grpId="0"/>
      <p:bldP spid="215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4724401" y="5181601"/>
          <a:ext cx="3533775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Формула" r:id="rId3" imgW="1726920" imgH="393480" progId="Equation.3">
                  <p:embed/>
                </p:oleObj>
              </mc:Choice>
              <mc:Fallback>
                <p:oleObj name="Формула" r:id="rId3" imgW="1726920" imgH="393480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1" y="5181601"/>
                        <a:ext cx="3533775" cy="804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4648200" y="2209801"/>
          <a:ext cx="3506788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Формула" r:id="rId5" imgW="1714320" imgH="393480" progId="Equation.3">
                  <p:embed/>
                </p:oleObj>
              </mc:Choice>
              <mc:Fallback>
                <p:oleObj name="Формула" r:id="rId5" imgW="1714320" imgH="393480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209801"/>
                        <a:ext cx="3506788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4648201" y="1371600"/>
          <a:ext cx="254317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Формула" r:id="rId7" imgW="1218960" imgH="393480" progId="Equation.3">
                  <p:embed/>
                </p:oleObj>
              </mc:Choice>
              <mc:Fallback>
                <p:oleObj name="Формула" r:id="rId7" imgW="1218960" imgH="393480" progId="Equation.3">
                  <p:embed/>
                  <p:pic>
                    <p:nvPicPr>
                      <p:cNvPr id="225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1" y="1371600"/>
                        <a:ext cx="2543175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Rectangle 5"/>
          <p:cNvSpPr>
            <a:spLocks noChangeArrowheads="1"/>
          </p:cNvSpPr>
          <p:nvPr/>
        </p:nvSpPr>
        <p:spPr bwMode="auto">
          <a:xfrm>
            <a:off x="2514600" y="390526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 </a:t>
            </a:r>
            <a:r>
              <a:rPr lang="ru-RU" altLang="ru-RU" sz="2000">
                <a:solidFill>
                  <a:srgbClr val="000000"/>
                </a:solidFill>
              </a:rPr>
              <a:t>1</a:t>
            </a:r>
            <a:r>
              <a:rPr lang="en-US" altLang="ru-RU" sz="2000">
                <a:solidFill>
                  <a:srgbClr val="000000"/>
                </a:solidFill>
              </a:rPr>
              <a:t>; 9 ]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133600" y="365126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7.</a:t>
            </a:r>
          </a:p>
        </p:txBody>
      </p:sp>
      <p:graphicFrame>
        <p:nvGraphicFramePr>
          <p:cNvPr id="10245" name="Object 7"/>
          <p:cNvGraphicFramePr>
            <a:graphicFrameLocks noChangeAspect="1"/>
          </p:cNvGraphicFramePr>
          <p:nvPr/>
        </p:nvGraphicFramePr>
        <p:xfrm>
          <a:off x="7670800" y="139700"/>
          <a:ext cx="1320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Формула" r:id="rId9" imgW="660240" imgH="393480" progId="Equation.3">
                  <p:embed/>
                </p:oleObj>
              </mc:Choice>
              <mc:Fallback>
                <p:oleObj name="Формула" r:id="rId9" imgW="660240" imgH="393480" progId="Equation.3">
                  <p:embed/>
                  <p:pic>
                    <p:nvPicPr>
                      <p:cNvPr id="1024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0800" y="139700"/>
                        <a:ext cx="1320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752600" y="31242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765300" y="594995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наибольшее из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полученных значений.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52600" y="1371600"/>
            <a:ext cx="2819400" cy="5334000"/>
            <a:chOff x="144" y="720"/>
            <a:chExt cx="1776" cy="3360"/>
          </a:xfrm>
        </p:grpSpPr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.</a:t>
              </a:r>
            </a:p>
          </p:txBody>
        </p:sp>
        <p:sp>
          <p:nvSpPr>
            <p:cNvPr id="10317" name="Line 12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7747000" y="23495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6731000" y="1562100"/>
            <a:ext cx="533400" cy="4191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724400" y="5891213"/>
            <a:ext cx="3671888" cy="749300"/>
            <a:chOff x="2016" y="3711"/>
            <a:chExt cx="2313" cy="472"/>
          </a:xfrm>
        </p:grpSpPr>
        <p:grpSp>
          <p:nvGrpSpPr>
            <p:cNvPr id="10296" name="Group 16"/>
            <p:cNvGrpSpPr>
              <a:grpSpLocks/>
            </p:cNvGrpSpPr>
            <p:nvPr/>
          </p:nvGrpSpPr>
          <p:grpSpPr bwMode="auto">
            <a:xfrm>
              <a:off x="3382" y="3880"/>
              <a:ext cx="579" cy="236"/>
              <a:chOff x="1849" y="2478"/>
              <a:chExt cx="657" cy="374"/>
            </a:xfrm>
          </p:grpSpPr>
          <p:sp>
            <p:nvSpPr>
              <p:cNvPr id="10311" name="Text Box 17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0312" name="Text Box 18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0313" name="Text Box 19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0314" name="Text Box 20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0315" name="Text Box 21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0297" name="Rectangle 22"/>
            <p:cNvSpPr>
              <a:spLocks noChangeArrowheads="1"/>
            </p:cNvSpPr>
            <p:nvPr/>
          </p:nvSpPr>
          <p:spPr bwMode="auto">
            <a:xfrm>
              <a:off x="2016" y="3823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298" name="AutoShape 23"/>
            <p:cNvSpPr>
              <a:spLocks noChangeArrowheads="1"/>
            </p:cNvSpPr>
            <p:nvPr/>
          </p:nvSpPr>
          <p:spPr bwMode="auto">
            <a:xfrm>
              <a:off x="2056" y="3851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299" name="Text Box 24"/>
            <p:cNvSpPr txBox="1">
              <a:spLocks noChangeArrowheads="1"/>
            </p:cNvSpPr>
            <p:nvPr/>
          </p:nvSpPr>
          <p:spPr bwMode="auto">
            <a:xfrm>
              <a:off x="2136" y="3867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0300" name="Rectangle 25"/>
            <p:cNvSpPr>
              <a:spLocks noChangeArrowheads="1"/>
            </p:cNvSpPr>
            <p:nvPr/>
          </p:nvSpPr>
          <p:spPr bwMode="auto">
            <a:xfrm>
              <a:off x="2654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301" name="Rectangle 26"/>
            <p:cNvSpPr>
              <a:spLocks noChangeArrowheads="1"/>
            </p:cNvSpPr>
            <p:nvPr/>
          </p:nvSpPr>
          <p:spPr bwMode="auto">
            <a:xfrm>
              <a:off x="2934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302" name="Rectangle 27"/>
            <p:cNvSpPr>
              <a:spLocks noChangeArrowheads="1"/>
            </p:cNvSpPr>
            <p:nvPr/>
          </p:nvSpPr>
          <p:spPr bwMode="auto">
            <a:xfrm>
              <a:off x="3212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03" name="Rectangle 28"/>
            <p:cNvSpPr>
              <a:spLocks noChangeArrowheads="1"/>
            </p:cNvSpPr>
            <p:nvPr/>
          </p:nvSpPr>
          <p:spPr bwMode="auto">
            <a:xfrm>
              <a:off x="3492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304" name="Rectangle 29"/>
            <p:cNvSpPr>
              <a:spLocks noChangeArrowheads="1"/>
            </p:cNvSpPr>
            <p:nvPr/>
          </p:nvSpPr>
          <p:spPr bwMode="auto">
            <a:xfrm>
              <a:off x="3770" y="3851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</a:endParaRPr>
            </a:p>
          </p:txBody>
        </p:sp>
        <p:sp>
          <p:nvSpPr>
            <p:cNvPr id="10305" name="Rectangle 30"/>
            <p:cNvSpPr>
              <a:spLocks noChangeArrowheads="1"/>
            </p:cNvSpPr>
            <p:nvPr/>
          </p:nvSpPr>
          <p:spPr bwMode="auto">
            <a:xfrm>
              <a:off x="4050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306" name="Text Box 31"/>
            <p:cNvSpPr txBox="1">
              <a:spLocks noChangeArrowheads="1"/>
            </p:cNvSpPr>
            <p:nvPr/>
          </p:nvSpPr>
          <p:spPr bwMode="auto">
            <a:xfrm>
              <a:off x="2915" y="3804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07" name="Text Box 32"/>
            <p:cNvSpPr txBox="1">
              <a:spLocks noChangeArrowheads="1"/>
            </p:cNvSpPr>
            <p:nvPr/>
          </p:nvSpPr>
          <p:spPr bwMode="auto">
            <a:xfrm>
              <a:off x="3510" y="37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08" name="Text Box 33"/>
            <p:cNvSpPr txBox="1">
              <a:spLocks noChangeArrowheads="1"/>
            </p:cNvSpPr>
            <p:nvPr/>
          </p:nvSpPr>
          <p:spPr bwMode="auto">
            <a:xfrm>
              <a:off x="2634" y="3776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309" name="Text Box 34"/>
            <p:cNvSpPr txBox="1">
              <a:spLocks noChangeArrowheads="1"/>
            </p:cNvSpPr>
            <p:nvPr/>
          </p:nvSpPr>
          <p:spPr bwMode="auto">
            <a:xfrm>
              <a:off x="2917" y="3779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10310" name="Text Box 35"/>
            <p:cNvSpPr txBox="1">
              <a:spLocks noChangeArrowheads="1"/>
            </p:cNvSpPr>
            <p:nvPr/>
          </p:nvSpPr>
          <p:spPr bwMode="auto">
            <a:xfrm>
              <a:off x="3231" y="377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1790700" y="4829176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2565" name="Object 37"/>
          <p:cNvGraphicFramePr>
            <a:graphicFrameLocks noChangeAspect="1"/>
          </p:cNvGraphicFramePr>
          <p:nvPr/>
        </p:nvGraphicFramePr>
        <p:xfrm>
          <a:off x="4648200" y="2895601"/>
          <a:ext cx="5168900" cy="176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Формула" r:id="rId11" imgW="2400120" imgH="863280" progId="Equation.3">
                  <p:embed/>
                </p:oleObj>
              </mc:Choice>
              <mc:Fallback>
                <p:oleObj name="Формула" r:id="rId11" imgW="2400120" imgH="863280" progId="Equation.3">
                  <p:embed/>
                  <p:pic>
                    <p:nvPicPr>
                      <p:cNvPr id="22565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895601"/>
                        <a:ext cx="5168900" cy="176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66" name="Oval 38"/>
          <p:cNvSpPr>
            <a:spLocks noChangeArrowheads="1"/>
          </p:cNvSpPr>
          <p:nvPr/>
        </p:nvSpPr>
        <p:spPr bwMode="auto">
          <a:xfrm>
            <a:off x="7848600" y="5334000"/>
            <a:ext cx="5334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61" name="Line 39"/>
          <p:cNvSpPr>
            <a:spLocks noChangeShapeType="1"/>
          </p:cNvSpPr>
          <p:nvPr/>
        </p:nvSpPr>
        <p:spPr bwMode="auto">
          <a:xfrm>
            <a:off x="12268200" y="4038600"/>
            <a:ext cx="1588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2568" name="AutoShape 40"/>
          <p:cNvSpPr>
            <a:spLocks noChangeArrowheads="1"/>
          </p:cNvSpPr>
          <p:nvPr/>
        </p:nvSpPr>
        <p:spPr bwMode="auto">
          <a:xfrm>
            <a:off x="5334000" y="1600200"/>
            <a:ext cx="4191000" cy="762000"/>
          </a:xfrm>
          <a:prstGeom prst="wedgeRectCallout">
            <a:avLst>
              <a:gd name="adj1" fmla="val 6134"/>
              <a:gd name="adj2" fmla="val -109792"/>
            </a:avLst>
          </a:prstGeom>
          <a:gradFill rotWithShape="1">
            <a:gsLst>
              <a:gs pos="0">
                <a:srgbClr val="33CCFF">
                  <a:alpha val="35001"/>
                </a:srgbClr>
              </a:gs>
              <a:gs pos="100000">
                <a:srgbClr val="66FFFF">
                  <a:alpha val="33000"/>
                </a:srgbClr>
              </a:gs>
            </a:gsLst>
            <a:lin ang="54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Запишем функцию в удобном для дифференцирования виде</a:t>
            </a:r>
          </a:p>
        </p:txBody>
      </p:sp>
      <p:graphicFrame>
        <p:nvGraphicFramePr>
          <p:cNvPr id="22569" name="Object 41"/>
          <p:cNvGraphicFramePr>
            <a:graphicFrameLocks noChangeAspect="1"/>
          </p:cNvGraphicFramePr>
          <p:nvPr/>
        </p:nvGraphicFramePr>
        <p:xfrm>
          <a:off x="5867400" y="762000"/>
          <a:ext cx="1625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Формула" r:id="rId13" imgW="812520" imgH="393480" progId="Equation.3">
                  <p:embed/>
                </p:oleObj>
              </mc:Choice>
              <mc:Fallback>
                <p:oleObj name="Формула" r:id="rId13" imgW="812520" imgH="393480" progId="Equation.3">
                  <p:embed/>
                  <p:pic>
                    <p:nvPicPr>
                      <p:cNvPr id="22569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762000"/>
                        <a:ext cx="1625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7243763" y="4337051"/>
            <a:ext cx="1879600" cy="396875"/>
            <a:chOff x="2112" y="2256"/>
            <a:chExt cx="1184" cy="250"/>
          </a:xfrm>
        </p:grpSpPr>
        <p:graphicFrame>
          <p:nvGraphicFramePr>
            <p:cNvPr id="10250" name="Object 43"/>
            <p:cNvGraphicFramePr>
              <a:graphicFrameLocks noChangeAspect="1"/>
            </p:cNvGraphicFramePr>
            <p:nvPr/>
          </p:nvGraphicFramePr>
          <p:xfrm>
            <a:off x="2600" y="2296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94" name="Формула" r:id="rId15" imgW="126720" imgH="126720" progId="Equation.3">
                    <p:embed/>
                  </p:oleObj>
                </mc:Choice>
                <mc:Fallback>
                  <p:oleObj name="Формула" r:id="rId15" imgW="126720" imgH="126720" progId="Equation.3">
                    <p:embed/>
                    <p:pic>
                      <p:nvPicPr>
                        <p:cNvPr id="1025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0" y="2296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94" name="Rectangle 44"/>
            <p:cNvSpPr>
              <a:spLocks noChangeArrowheads="1"/>
            </p:cNvSpPr>
            <p:nvPr/>
          </p:nvSpPr>
          <p:spPr bwMode="auto">
            <a:xfrm>
              <a:off x="2112" y="2256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–</a:t>
              </a:r>
              <a:r>
                <a:rPr lang="ru-RU" altLang="ru-RU" sz="2000">
                  <a:solidFill>
                    <a:srgbClr val="000000"/>
                  </a:solidFill>
                </a:rPr>
                <a:t>6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10295" name="Rectangle 45"/>
            <p:cNvSpPr>
              <a:spLocks noChangeArrowheads="1"/>
            </p:cNvSpPr>
            <p:nvPr/>
          </p:nvSpPr>
          <p:spPr bwMode="auto">
            <a:xfrm>
              <a:off x="2738" y="2256"/>
              <a:ext cx="55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 [</a:t>
              </a:r>
              <a:r>
                <a:rPr lang="ru-RU" altLang="ru-RU" sz="2000">
                  <a:solidFill>
                    <a:srgbClr val="000000"/>
                  </a:solidFill>
                </a:rPr>
                <a:t> 1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9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7334251" y="3879851"/>
            <a:ext cx="1806575" cy="396875"/>
            <a:chOff x="2112" y="1968"/>
            <a:chExt cx="1138" cy="250"/>
          </a:xfrm>
        </p:grpSpPr>
        <p:sp>
          <p:nvSpPr>
            <p:cNvPr id="10292" name="Rectangle 47"/>
            <p:cNvSpPr>
              <a:spLocks noChangeArrowheads="1"/>
            </p:cNvSpPr>
            <p:nvPr/>
          </p:nvSpPr>
          <p:spPr bwMode="auto">
            <a:xfrm>
              <a:off x="211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6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10293" name="Rectangle 48"/>
            <p:cNvSpPr>
              <a:spLocks noChangeArrowheads="1"/>
            </p:cNvSpPr>
            <p:nvPr/>
          </p:nvSpPr>
          <p:spPr bwMode="auto">
            <a:xfrm>
              <a:off x="2736" y="1968"/>
              <a:ext cx="5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 1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9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0249" name="Object 49"/>
            <p:cNvGraphicFramePr>
              <a:graphicFrameLocks noChangeAspect="1"/>
            </p:cNvGraphicFramePr>
            <p:nvPr/>
          </p:nvGraphicFramePr>
          <p:xfrm>
            <a:off x="2544" y="2013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95" name="Формула" r:id="rId17" imgW="126720" imgH="126720" progId="Equation.3">
                    <p:embed/>
                  </p:oleObj>
                </mc:Choice>
                <mc:Fallback>
                  <p:oleObj name="Формула" r:id="rId17" imgW="126720" imgH="126720" progId="Equation.3">
                    <p:embed/>
                    <p:pic>
                      <p:nvPicPr>
                        <p:cNvPr id="10249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013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7315201" y="4784726"/>
            <a:ext cx="1654175" cy="396875"/>
            <a:chOff x="2112" y="1968"/>
            <a:chExt cx="1042" cy="250"/>
          </a:xfrm>
        </p:grpSpPr>
        <p:sp>
          <p:nvSpPr>
            <p:cNvPr id="10290" name="Rectangle 51"/>
            <p:cNvSpPr>
              <a:spLocks noChangeArrowheads="1"/>
            </p:cNvSpPr>
            <p:nvPr/>
          </p:nvSpPr>
          <p:spPr bwMode="auto">
            <a:xfrm>
              <a:off x="211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0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10291" name="Rectangle 52"/>
            <p:cNvSpPr>
              <a:spLocks noChangeArrowheads="1"/>
            </p:cNvSpPr>
            <p:nvPr/>
          </p:nvSpPr>
          <p:spPr bwMode="auto">
            <a:xfrm>
              <a:off x="2736" y="1968"/>
              <a:ext cx="41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D</a:t>
              </a:r>
              <a:r>
                <a:rPr lang="ru-RU" altLang="ru-RU" sz="2000">
                  <a:solidFill>
                    <a:srgbClr val="000000"/>
                  </a:solidFill>
                </a:rPr>
                <a:t>(</a:t>
              </a:r>
              <a:r>
                <a:rPr lang="en-US" altLang="ru-RU" sz="2000">
                  <a:solidFill>
                    <a:srgbClr val="000000"/>
                  </a:solidFill>
                </a:rPr>
                <a:t>y)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0248" name="Object 53"/>
            <p:cNvGraphicFramePr>
              <a:graphicFrameLocks noChangeAspect="1"/>
            </p:cNvGraphicFramePr>
            <p:nvPr/>
          </p:nvGraphicFramePr>
          <p:xfrm>
            <a:off x="2544" y="1995"/>
            <a:ext cx="184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96" name="Формула" r:id="rId19" imgW="126720" imgH="152280" progId="Equation.3">
                    <p:embed/>
                  </p:oleObj>
                </mc:Choice>
                <mc:Fallback>
                  <p:oleObj name="Формула" r:id="rId19" imgW="126720" imgH="152280" progId="Equation.3">
                    <p:embed/>
                    <p:pic>
                      <p:nvPicPr>
                        <p:cNvPr id="10248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1995"/>
                          <a:ext cx="184" cy="2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8610600" y="914401"/>
            <a:ext cx="1841500" cy="422275"/>
            <a:chOff x="3072" y="432"/>
            <a:chExt cx="1160" cy="266"/>
          </a:xfrm>
        </p:grpSpPr>
        <p:sp>
          <p:nvSpPr>
            <p:cNvPr id="10287" name="Rectangle 55"/>
            <p:cNvSpPr>
              <a:spLocks noChangeArrowheads="1"/>
            </p:cNvSpPr>
            <p:nvPr/>
          </p:nvSpPr>
          <p:spPr bwMode="auto">
            <a:xfrm>
              <a:off x="3512" y="44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FF0000"/>
                  </a:solidFill>
                </a:rPr>
                <a:t>x = </a:t>
              </a:r>
              <a:r>
                <a:rPr lang="ru-RU" altLang="ru-RU" sz="2000">
                  <a:solidFill>
                    <a:srgbClr val="FF0000"/>
                  </a:solidFill>
                </a:rPr>
                <a:t>0</a:t>
              </a:r>
              <a:r>
                <a:rPr lang="en-US" altLang="ru-RU" sz="2000">
                  <a:solidFill>
                    <a:srgbClr val="FF0000"/>
                  </a:solidFill>
                </a:rPr>
                <a:t> </a:t>
              </a:r>
              <a:endParaRPr lang="ru-RU" altLang="ru-RU" sz="2000">
                <a:solidFill>
                  <a:srgbClr val="FF0000"/>
                </a:solidFill>
              </a:endParaRPr>
            </a:p>
          </p:txBody>
        </p:sp>
        <p:sp>
          <p:nvSpPr>
            <p:cNvPr id="10288" name="Rectangle 56"/>
            <p:cNvSpPr>
              <a:spLocks noChangeArrowheads="1"/>
            </p:cNvSpPr>
            <p:nvPr/>
          </p:nvSpPr>
          <p:spPr bwMode="auto">
            <a:xfrm>
              <a:off x="3072" y="432"/>
              <a:ext cx="46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FF0000"/>
                  </a:solidFill>
                </a:rPr>
                <a:t>D</a:t>
              </a:r>
              <a:r>
                <a:rPr lang="ru-RU" altLang="ru-RU" sz="2000">
                  <a:solidFill>
                    <a:srgbClr val="FF0000"/>
                  </a:solidFill>
                </a:rPr>
                <a:t>(</a:t>
              </a:r>
              <a:r>
                <a:rPr lang="en-US" altLang="ru-RU" sz="2000">
                  <a:solidFill>
                    <a:srgbClr val="FF0000"/>
                  </a:solidFill>
                </a:rPr>
                <a:t>y):</a:t>
              </a:r>
              <a:endParaRPr lang="ru-RU" altLang="ru-RU" sz="2000">
                <a:solidFill>
                  <a:srgbClr val="FF0000"/>
                </a:solidFill>
              </a:endParaRPr>
            </a:p>
          </p:txBody>
        </p:sp>
        <p:sp>
          <p:nvSpPr>
            <p:cNvPr id="10289" name="Freeform 57"/>
            <p:cNvSpPr>
              <a:spLocks/>
            </p:cNvSpPr>
            <p:nvPr/>
          </p:nvSpPr>
          <p:spPr bwMode="auto">
            <a:xfrm>
              <a:off x="3711" y="494"/>
              <a:ext cx="49" cy="148"/>
            </a:xfrm>
            <a:custGeom>
              <a:avLst/>
              <a:gdLst>
                <a:gd name="T0" fmla="*/ 49 w 49"/>
                <a:gd name="T1" fmla="*/ 0 h 148"/>
                <a:gd name="T2" fmla="*/ 0 w 49"/>
                <a:gd name="T3" fmla="*/ 148 h 148"/>
                <a:gd name="T4" fmla="*/ 0 60000 65536"/>
                <a:gd name="T5" fmla="*/ 0 60000 65536"/>
                <a:gd name="T6" fmla="*/ 0 w 49"/>
                <a:gd name="T7" fmla="*/ 0 h 148"/>
                <a:gd name="T8" fmla="*/ 49 w 49"/>
                <a:gd name="T9" fmla="*/ 148 h 14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9" h="148">
                  <a:moveTo>
                    <a:pt x="49" y="0"/>
                  </a:moveTo>
                  <a:lnTo>
                    <a:pt x="0" y="14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1752600" y="2128838"/>
            <a:ext cx="2362200" cy="963612"/>
            <a:chOff x="144" y="1341"/>
            <a:chExt cx="1488" cy="607"/>
          </a:xfrm>
        </p:grpSpPr>
        <p:pic>
          <p:nvPicPr>
            <p:cNvPr id="10269" name="Picture 59" descr="ksirc_2183_64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440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0" name="AutoShape 60"/>
            <p:cNvSpPr>
              <a:spLocks noChangeAspect="1" noChangeArrowheads="1" noTextEdit="1"/>
            </p:cNvSpPr>
            <p:nvPr/>
          </p:nvSpPr>
          <p:spPr bwMode="auto">
            <a:xfrm>
              <a:off x="576" y="1341"/>
              <a:ext cx="1056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1" name="Line 61"/>
            <p:cNvSpPr>
              <a:spLocks noChangeShapeType="1"/>
            </p:cNvSpPr>
            <p:nvPr/>
          </p:nvSpPr>
          <p:spPr bwMode="auto">
            <a:xfrm>
              <a:off x="708" y="1669"/>
              <a:ext cx="129" cy="1"/>
            </a:xfrm>
            <a:prstGeom prst="line">
              <a:avLst/>
            </a:prstGeom>
            <a:noFill/>
            <a:ln w="14288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2" name="Line 62"/>
            <p:cNvSpPr>
              <a:spLocks noChangeShapeType="1"/>
            </p:cNvSpPr>
            <p:nvPr/>
          </p:nvSpPr>
          <p:spPr bwMode="auto">
            <a:xfrm>
              <a:off x="1371" y="1669"/>
              <a:ext cx="220" cy="1"/>
            </a:xfrm>
            <a:prstGeom prst="line">
              <a:avLst/>
            </a:prstGeom>
            <a:noFill/>
            <a:ln w="14288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91" name="Rectangle 63"/>
            <p:cNvSpPr>
              <a:spLocks noChangeArrowheads="1"/>
            </p:cNvSpPr>
            <p:nvPr/>
          </p:nvSpPr>
          <p:spPr bwMode="auto">
            <a:xfrm>
              <a:off x="1500" y="1681"/>
              <a:ext cx="5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2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2" name="Rectangle 64"/>
            <p:cNvSpPr>
              <a:spLocks noChangeArrowheads="1"/>
            </p:cNvSpPr>
            <p:nvPr/>
          </p:nvSpPr>
          <p:spPr bwMode="auto">
            <a:xfrm>
              <a:off x="954" y="1372"/>
              <a:ext cx="3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/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3" name="Rectangle 65"/>
            <p:cNvSpPr>
              <a:spLocks noChangeArrowheads="1"/>
            </p:cNvSpPr>
            <p:nvPr/>
          </p:nvSpPr>
          <p:spPr bwMode="auto">
            <a:xfrm>
              <a:off x="1392" y="1419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1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4" name="Rectangle 66"/>
            <p:cNvSpPr>
              <a:spLocks noChangeArrowheads="1"/>
            </p:cNvSpPr>
            <p:nvPr/>
          </p:nvSpPr>
          <p:spPr bwMode="auto">
            <a:xfrm>
              <a:off x="720" y="1419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1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5" name="Rectangle 67"/>
            <p:cNvSpPr>
              <a:spLocks noChangeArrowheads="1"/>
            </p:cNvSpPr>
            <p:nvPr/>
          </p:nvSpPr>
          <p:spPr bwMode="auto">
            <a:xfrm>
              <a:off x="1395" y="1697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х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6" name="Rectangle 68"/>
            <p:cNvSpPr>
              <a:spLocks noChangeArrowheads="1"/>
            </p:cNvSpPr>
            <p:nvPr/>
          </p:nvSpPr>
          <p:spPr bwMode="auto">
            <a:xfrm>
              <a:off x="716" y="1657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х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7" name="Rectangle 69"/>
            <p:cNvSpPr>
              <a:spLocks noChangeArrowheads="1"/>
            </p:cNvSpPr>
            <p:nvPr/>
          </p:nvSpPr>
          <p:spPr bwMode="auto">
            <a:xfrm>
              <a:off x="1225" y="1520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-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8" name="Rectangle 70"/>
            <p:cNvSpPr>
              <a:spLocks noChangeArrowheads="1"/>
            </p:cNvSpPr>
            <p:nvPr/>
          </p:nvSpPr>
          <p:spPr bwMode="auto">
            <a:xfrm>
              <a:off x="1062" y="1520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=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599" name="Rectangle 71"/>
            <p:cNvSpPr>
              <a:spLocks noChangeArrowheads="1"/>
            </p:cNvSpPr>
            <p:nvPr/>
          </p:nvSpPr>
          <p:spPr bwMode="auto">
            <a:xfrm>
              <a:off x="863" y="1537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÷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600" name="Rectangle 72"/>
            <p:cNvSpPr>
              <a:spLocks noChangeArrowheads="1"/>
            </p:cNvSpPr>
            <p:nvPr/>
          </p:nvSpPr>
          <p:spPr bwMode="auto">
            <a:xfrm>
              <a:off x="863" y="1698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ø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601" name="Rectangle 73"/>
            <p:cNvSpPr>
              <a:spLocks noChangeArrowheads="1"/>
            </p:cNvSpPr>
            <p:nvPr/>
          </p:nvSpPr>
          <p:spPr bwMode="auto">
            <a:xfrm>
              <a:off x="863" y="1411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ö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602" name="Rectangle 74"/>
            <p:cNvSpPr>
              <a:spLocks noChangeArrowheads="1"/>
            </p:cNvSpPr>
            <p:nvPr/>
          </p:nvSpPr>
          <p:spPr bwMode="auto">
            <a:xfrm>
              <a:off x="601" y="1537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ç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603" name="Rectangle 75"/>
            <p:cNvSpPr>
              <a:spLocks noChangeArrowheads="1"/>
            </p:cNvSpPr>
            <p:nvPr/>
          </p:nvSpPr>
          <p:spPr bwMode="auto">
            <a:xfrm>
              <a:off x="601" y="1698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è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2604" name="Rectangle 76"/>
            <p:cNvSpPr>
              <a:spLocks noChangeArrowheads="1"/>
            </p:cNvSpPr>
            <p:nvPr/>
          </p:nvSpPr>
          <p:spPr bwMode="auto">
            <a:xfrm>
              <a:off x="601" y="1411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æ</a:t>
              </a:r>
              <a:endPara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2605" name="Freeform 77"/>
          <p:cNvSpPr>
            <a:spLocks/>
          </p:cNvSpPr>
          <p:nvPr/>
        </p:nvSpPr>
        <p:spPr bwMode="auto">
          <a:xfrm>
            <a:off x="8096250" y="4432300"/>
            <a:ext cx="133350" cy="228600"/>
          </a:xfrm>
          <a:custGeom>
            <a:avLst/>
            <a:gdLst>
              <a:gd name="T0" fmla="*/ 84 w 84"/>
              <a:gd name="T1" fmla="*/ 0 h 144"/>
              <a:gd name="T2" fmla="*/ 0 w 84"/>
              <a:gd name="T3" fmla="*/ 144 h 144"/>
              <a:gd name="T4" fmla="*/ 0 60000 65536"/>
              <a:gd name="T5" fmla="*/ 0 60000 65536"/>
              <a:gd name="T6" fmla="*/ 0 w 84"/>
              <a:gd name="T7" fmla="*/ 0 h 144"/>
              <a:gd name="T8" fmla="*/ 84 w 84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4" h="144">
                <a:moveTo>
                  <a:pt x="84" y="0"/>
                </a:move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1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/>
      <p:bldP spid="22537" grpId="0"/>
      <p:bldP spid="22541" grpId="0" animBg="1"/>
      <p:bldP spid="22542" grpId="0" animBg="1"/>
      <p:bldP spid="22564" grpId="0"/>
      <p:bldP spid="22566" grpId="0" animBg="1"/>
      <p:bldP spid="22568" grpId="0" animBg="1"/>
      <p:bldP spid="22568" grpId="1" animBg="1"/>
      <p:bldP spid="2260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4953001" y="5334001"/>
          <a:ext cx="3325813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Формула" r:id="rId3" imgW="1625400" imgH="228600" progId="Equation.3">
                  <p:embed/>
                </p:oleObj>
              </mc:Choice>
              <mc:Fallback>
                <p:oleObj name="Формула" r:id="rId3" imgW="1625400" imgH="228600" progId="Equation.3">
                  <p:embed/>
                  <p:pic>
                    <p:nvPicPr>
                      <p:cNvPr id="23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1" y="5334001"/>
                        <a:ext cx="3325813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786313" y="2057400"/>
          <a:ext cx="3141662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Формула" r:id="rId5" imgW="1536480" imgH="228600" progId="Equation.3">
                  <p:embed/>
                </p:oleObj>
              </mc:Choice>
              <mc:Fallback>
                <p:oleObj name="Формула" r:id="rId5" imgW="1536480" imgH="228600" progId="Equation.3">
                  <p:embed/>
                  <p:pic>
                    <p:nvPicPr>
                      <p:cNvPr id="235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2057400"/>
                        <a:ext cx="3141662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910138" y="1066800"/>
          <a:ext cx="2781300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Формула" r:id="rId7" imgW="1333440" imgH="393480" progId="Equation.3">
                  <p:embed/>
                </p:oleObj>
              </mc:Choice>
              <mc:Fallback>
                <p:oleObj name="Формула" r:id="rId7" imgW="1333440" imgH="393480" progId="Equation.3">
                  <p:embed/>
                  <p:pic>
                    <p:nvPicPr>
                      <p:cNvPr id="235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138" y="1066800"/>
                        <a:ext cx="2781300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Rectangle 5"/>
          <p:cNvSpPr>
            <a:spLocks noChangeArrowheads="1"/>
          </p:cNvSpPr>
          <p:nvPr/>
        </p:nvSpPr>
        <p:spPr bwMode="auto">
          <a:xfrm>
            <a:off x="2514600" y="238126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 </a:t>
            </a:r>
            <a:r>
              <a:rPr lang="ru-RU" altLang="ru-RU" sz="2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; </a:t>
            </a:r>
            <a:r>
              <a:rPr lang="ru-RU" altLang="ru-RU" sz="2000">
                <a:solidFill>
                  <a:srgbClr val="000000"/>
                </a:solidFill>
              </a:rPr>
              <a:t>10</a:t>
            </a:r>
            <a:r>
              <a:rPr lang="en-US" altLang="ru-RU" sz="2000">
                <a:solidFill>
                  <a:srgbClr val="000000"/>
                </a:solidFill>
              </a:rPr>
              <a:t> 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133600" y="212726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8.</a:t>
            </a:r>
          </a:p>
        </p:txBody>
      </p:sp>
      <p:graphicFrame>
        <p:nvGraphicFramePr>
          <p:cNvPr id="11269" name="Object 7"/>
          <p:cNvGraphicFramePr>
            <a:graphicFrameLocks noChangeAspect="1"/>
          </p:cNvGraphicFramePr>
          <p:nvPr/>
        </p:nvGraphicFramePr>
        <p:xfrm>
          <a:off x="7543800" y="152400"/>
          <a:ext cx="1828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Формула" r:id="rId9" imgW="863280" imgH="228600" progId="Equation.3">
                  <p:embed/>
                </p:oleObj>
              </mc:Choice>
              <mc:Fallback>
                <p:oleObj name="Формула" r:id="rId9" imgW="863280" imgH="228600" progId="Equation.3">
                  <p:embed/>
                  <p:pic>
                    <p:nvPicPr>
                      <p:cNvPr id="1126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152400"/>
                        <a:ext cx="1828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752600" y="31242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765300" y="594995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наибольшее из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полученных значений.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905000" y="1219200"/>
            <a:ext cx="2819400" cy="5334000"/>
            <a:chOff x="144" y="720"/>
            <a:chExt cx="1776" cy="3360"/>
          </a:xfrm>
        </p:grpSpPr>
        <p:sp>
          <p:nvSpPr>
            <p:cNvPr id="23563" name="Rectangle 11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.</a:t>
              </a:r>
            </a:p>
          </p:txBody>
        </p:sp>
        <p:sp>
          <p:nvSpPr>
            <p:cNvPr id="11329" name="Line 12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7226300" y="2057400"/>
            <a:ext cx="7366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7178675" y="1066800"/>
            <a:ext cx="533400" cy="914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260975" y="5891213"/>
            <a:ext cx="3671888" cy="749300"/>
            <a:chOff x="2016" y="3711"/>
            <a:chExt cx="2313" cy="472"/>
          </a:xfrm>
        </p:grpSpPr>
        <p:grpSp>
          <p:nvGrpSpPr>
            <p:cNvPr id="11308" name="Group 16"/>
            <p:cNvGrpSpPr>
              <a:grpSpLocks/>
            </p:cNvGrpSpPr>
            <p:nvPr/>
          </p:nvGrpSpPr>
          <p:grpSpPr bwMode="auto">
            <a:xfrm>
              <a:off x="3382" y="3880"/>
              <a:ext cx="579" cy="236"/>
              <a:chOff x="1849" y="2478"/>
              <a:chExt cx="657" cy="374"/>
            </a:xfrm>
          </p:grpSpPr>
          <p:sp>
            <p:nvSpPr>
              <p:cNvPr id="11323" name="Text Box 17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1324" name="Text Box 18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1325" name="Text Box 19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1326" name="Text Box 20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1327" name="Text Box 21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1309" name="Rectangle 22"/>
            <p:cNvSpPr>
              <a:spLocks noChangeArrowheads="1"/>
            </p:cNvSpPr>
            <p:nvPr/>
          </p:nvSpPr>
          <p:spPr bwMode="auto">
            <a:xfrm>
              <a:off x="2016" y="3823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1310" name="AutoShape 23"/>
            <p:cNvSpPr>
              <a:spLocks noChangeArrowheads="1"/>
            </p:cNvSpPr>
            <p:nvPr/>
          </p:nvSpPr>
          <p:spPr bwMode="auto">
            <a:xfrm>
              <a:off x="2056" y="3851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1311" name="Text Box 24"/>
            <p:cNvSpPr txBox="1">
              <a:spLocks noChangeArrowheads="1"/>
            </p:cNvSpPr>
            <p:nvPr/>
          </p:nvSpPr>
          <p:spPr bwMode="auto">
            <a:xfrm>
              <a:off x="2136" y="3867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1312" name="Rectangle 25"/>
            <p:cNvSpPr>
              <a:spLocks noChangeArrowheads="1"/>
            </p:cNvSpPr>
            <p:nvPr/>
          </p:nvSpPr>
          <p:spPr bwMode="auto">
            <a:xfrm>
              <a:off x="2654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1313" name="Rectangle 26"/>
            <p:cNvSpPr>
              <a:spLocks noChangeArrowheads="1"/>
            </p:cNvSpPr>
            <p:nvPr/>
          </p:nvSpPr>
          <p:spPr bwMode="auto">
            <a:xfrm>
              <a:off x="2934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1314" name="Rectangle 27"/>
            <p:cNvSpPr>
              <a:spLocks noChangeArrowheads="1"/>
            </p:cNvSpPr>
            <p:nvPr/>
          </p:nvSpPr>
          <p:spPr bwMode="auto">
            <a:xfrm>
              <a:off x="3212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315" name="Rectangle 28"/>
            <p:cNvSpPr>
              <a:spLocks noChangeArrowheads="1"/>
            </p:cNvSpPr>
            <p:nvPr/>
          </p:nvSpPr>
          <p:spPr bwMode="auto">
            <a:xfrm>
              <a:off x="3492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1316" name="Rectangle 29"/>
            <p:cNvSpPr>
              <a:spLocks noChangeArrowheads="1"/>
            </p:cNvSpPr>
            <p:nvPr/>
          </p:nvSpPr>
          <p:spPr bwMode="auto">
            <a:xfrm>
              <a:off x="3770" y="3851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</a:endParaRPr>
            </a:p>
          </p:txBody>
        </p:sp>
        <p:sp>
          <p:nvSpPr>
            <p:cNvPr id="11317" name="Rectangle 30"/>
            <p:cNvSpPr>
              <a:spLocks noChangeArrowheads="1"/>
            </p:cNvSpPr>
            <p:nvPr/>
          </p:nvSpPr>
          <p:spPr bwMode="auto">
            <a:xfrm>
              <a:off x="4050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1318" name="Text Box 31"/>
            <p:cNvSpPr txBox="1">
              <a:spLocks noChangeArrowheads="1"/>
            </p:cNvSpPr>
            <p:nvPr/>
          </p:nvSpPr>
          <p:spPr bwMode="auto">
            <a:xfrm>
              <a:off x="2915" y="3804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319" name="Text Box 32"/>
            <p:cNvSpPr txBox="1">
              <a:spLocks noChangeArrowheads="1"/>
            </p:cNvSpPr>
            <p:nvPr/>
          </p:nvSpPr>
          <p:spPr bwMode="auto">
            <a:xfrm>
              <a:off x="3510" y="37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320" name="Text Box 33"/>
            <p:cNvSpPr txBox="1">
              <a:spLocks noChangeArrowheads="1"/>
            </p:cNvSpPr>
            <p:nvPr/>
          </p:nvSpPr>
          <p:spPr bwMode="auto">
            <a:xfrm>
              <a:off x="2634" y="3776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1321" name="Text Box 34"/>
            <p:cNvSpPr txBox="1">
              <a:spLocks noChangeArrowheads="1"/>
            </p:cNvSpPr>
            <p:nvPr/>
          </p:nvSpPr>
          <p:spPr bwMode="auto">
            <a:xfrm>
              <a:off x="2917" y="3779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322" name="Text Box 35"/>
            <p:cNvSpPr txBox="1">
              <a:spLocks noChangeArrowheads="1"/>
            </p:cNvSpPr>
            <p:nvPr/>
          </p:nvSpPr>
          <p:spPr bwMode="auto">
            <a:xfrm>
              <a:off x="3231" y="377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1790700" y="4829176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3589" name="Object 37"/>
          <p:cNvGraphicFramePr>
            <a:graphicFrameLocks noChangeAspect="1"/>
          </p:cNvGraphicFramePr>
          <p:nvPr/>
        </p:nvGraphicFramePr>
        <p:xfrm>
          <a:off x="4953001" y="2819401"/>
          <a:ext cx="5222875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Формула" r:id="rId11" imgW="2425680" imgH="736560" progId="Equation.3">
                  <p:embed/>
                </p:oleObj>
              </mc:Choice>
              <mc:Fallback>
                <p:oleObj name="Формула" r:id="rId11" imgW="2425680" imgH="736560" progId="Equation.3">
                  <p:embed/>
                  <p:pic>
                    <p:nvPicPr>
                      <p:cNvPr id="23589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1" y="2819401"/>
                        <a:ext cx="5222875" cy="150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90" name="Oval 38"/>
          <p:cNvSpPr>
            <a:spLocks noChangeArrowheads="1"/>
          </p:cNvSpPr>
          <p:nvPr/>
        </p:nvSpPr>
        <p:spPr bwMode="auto">
          <a:xfrm>
            <a:off x="8013700" y="5334000"/>
            <a:ext cx="3810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2" name="Line 39"/>
          <p:cNvSpPr>
            <a:spLocks noChangeShapeType="1"/>
          </p:cNvSpPr>
          <p:nvPr/>
        </p:nvSpPr>
        <p:spPr bwMode="auto">
          <a:xfrm>
            <a:off x="12268200" y="4038600"/>
            <a:ext cx="1588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4986338" y="4495801"/>
            <a:ext cx="1947862" cy="396875"/>
            <a:chOff x="2112" y="1968"/>
            <a:chExt cx="1227" cy="250"/>
          </a:xfrm>
        </p:grpSpPr>
        <p:sp>
          <p:nvSpPr>
            <p:cNvPr id="11306" name="Rectangle 41"/>
            <p:cNvSpPr>
              <a:spLocks noChangeArrowheads="1"/>
            </p:cNvSpPr>
            <p:nvPr/>
          </p:nvSpPr>
          <p:spPr bwMode="auto">
            <a:xfrm>
              <a:off x="211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7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11307" name="Rectangle 42"/>
            <p:cNvSpPr>
              <a:spLocks noChangeArrowheads="1"/>
            </p:cNvSpPr>
            <p:nvPr/>
          </p:nvSpPr>
          <p:spPr bwMode="auto">
            <a:xfrm>
              <a:off x="2736" y="1968"/>
              <a:ext cx="60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 3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10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1271" name="Object 43"/>
            <p:cNvGraphicFramePr>
              <a:graphicFrameLocks noChangeAspect="1"/>
            </p:cNvGraphicFramePr>
            <p:nvPr/>
          </p:nvGraphicFramePr>
          <p:xfrm>
            <a:off x="2544" y="2013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1" name="Формула" r:id="rId13" imgW="126720" imgH="126720" progId="Equation.3">
                    <p:embed/>
                  </p:oleObj>
                </mc:Choice>
                <mc:Fallback>
                  <p:oleObj name="Формула" r:id="rId13" imgW="126720" imgH="126720" progId="Equation.3">
                    <p:embed/>
                    <p:pic>
                      <p:nvPicPr>
                        <p:cNvPr id="11271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013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1727200" y="2387600"/>
            <a:ext cx="2971800" cy="666750"/>
            <a:chOff x="1920" y="3216"/>
            <a:chExt cx="1872" cy="420"/>
          </a:xfrm>
        </p:grpSpPr>
        <p:pic>
          <p:nvPicPr>
            <p:cNvPr id="11292" name="Picture 45" descr="ksirc_2183_6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3216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293" name="Group 46"/>
            <p:cNvGrpSpPr>
              <a:grpSpLocks/>
            </p:cNvGrpSpPr>
            <p:nvPr/>
          </p:nvGrpSpPr>
          <p:grpSpPr bwMode="auto">
            <a:xfrm>
              <a:off x="2352" y="3264"/>
              <a:ext cx="1440" cy="372"/>
              <a:chOff x="2832" y="2915"/>
              <a:chExt cx="1440" cy="372"/>
            </a:xfrm>
          </p:grpSpPr>
          <p:sp>
            <p:nvSpPr>
              <p:cNvPr id="11294" name="AutoShape 47"/>
              <p:cNvSpPr>
                <a:spLocks noChangeAspect="1" noChangeArrowheads="1" noTextEdit="1"/>
              </p:cNvSpPr>
              <p:nvPr/>
            </p:nvSpPr>
            <p:spPr bwMode="auto">
              <a:xfrm>
                <a:off x="2832" y="2928"/>
                <a:ext cx="1440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295" name="Rectangle 48"/>
              <p:cNvSpPr>
                <a:spLocks noChangeArrowheads="1"/>
              </p:cNvSpPr>
              <p:nvPr/>
            </p:nvSpPr>
            <p:spPr bwMode="auto">
              <a:xfrm>
                <a:off x="2848" y="2928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(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296" name="Rectangle 49"/>
              <p:cNvSpPr>
                <a:spLocks noChangeArrowheads="1"/>
              </p:cNvSpPr>
              <p:nvPr/>
            </p:nvSpPr>
            <p:spPr bwMode="auto">
              <a:xfrm>
                <a:off x="3129" y="2915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)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297" name="Rectangle 50"/>
              <p:cNvSpPr>
                <a:spLocks noChangeArrowheads="1"/>
              </p:cNvSpPr>
              <p:nvPr/>
            </p:nvSpPr>
            <p:spPr bwMode="auto">
              <a:xfrm>
                <a:off x="4183" y="2971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298" name="Rectangle 51"/>
              <p:cNvSpPr>
                <a:spLocks noChangeArrowheads="1"/>
              </p:cNvSpPr>
              <p:nvPr/>
            </p:nvSpPr>
            <p:spPr bwMode="auto">
              <a:xfrm>
                <a:off x="3627" y="2971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299" name="Rectangle 52"/>
              <p:cNvSpPr>
                <a:spLocks noChangeArrowheads="1"/>
              </p:cNvSpPr>
              <p:nvPr/>
            </p:nvSpPr>
            <p:spPr bwMode="auto">
              <a:xfrm>
                <a:off x="3213" y="2955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0" name="Rectangle 53"/>
              <p:cNvSpPr>
                <a:spLocks noChangeArrowheads="1"/>
              </p:cNvSpPr>
              <p:nvPr/>
            </p:nvSpPr>
            <p:spPr bwMode="auto">
              <a:xfrm>
                <a:off x="3958" y="2990"/>
                <a:ext cx="224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uv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1" name="Rectangle 54"/>
              <p:cNvSpPr>
                <a:spLocks noChangeArrowheads="1"/>
              </p:cNvSpPr>
              <p:nvPr/>
            </p:nvSpPr>
            <p:spPr bwMode="auto">
              <a:xfrm>
                <a:off x="3677" y="2990"/>
                <a:ext cx="99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v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2" name="Rectangle 55"/>
              <p:cNvSpPr>
                <a:spLocks noChangeArrowheads="1"/>
              </p:cNvSpPr>
              <p:nvPr/>
            </p:nvSpPr>
            <p:spPr bwMode="auto">
              <a:xfrm>
                <a:off x="3495" y="2990"/>
                <a:ext cx="125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u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3" name="Rectangle 56"/>
              <p:cNvSpPr>
                <a:spLocks noChangeArrowheads="1"/>
              </p:cNvSpPr>
              <p:nvPr/>
            </p:nvSpPr>
            <p:spPr bwMode="auto">
              <a:xfrm>
                <a:off x="2924" y="2990"/>
                <a:ext cx="224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uv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4" name="Rectangle 57"/>
              <p:cNvSpPr>
                <a:spLocks noChangeArrowheads="1"/>
              </p:cNvSpPr>
              <p:nvPr/>
            </p:nvSpPr>
            <p:spPr bwMode="auto">
              <a:xfrm>
                <a:off x="3809" y="2964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+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5" name="Rectangle 58"/>
              <p:cNvSpPr>
                <a:spLocks noChangeArrowheads="1"/>
              </p:cNvSpPr>
              <p:nvPr/>
            </p:nvSpPr>
            <p:spPr bwMode="auto">
              <a:xfrm>
                <a:off x="3313" y="2988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=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23611" name="AutoShape 59"/>
          <p:cNvSpPr>
            <a:spLocks noChangeArrowheads="1"/>
          </p:cNvSpPr>
          <p:nvPr/>
        </p:nvSpPr>
        <p:spPr bwMode="auto">
          <a:xfrm>
            <a:off x="1828800" y="990600"/>
            <a:ext cx="4191000" cy="1371600"/>
          </a:xfrm>
          <a:prstGeom prst="wedgeRectCallout">
            <a:avLst>
              <a:gd name="adj1" fmla="val 77653"/>
              <a:gd name="adj2" fmla="val 3819"/>
            </a:avLst>
          </a:prstGeom>
          <a:gradFill rotWithShape="1">
            <a:gsLst>
              <a:gs pos="0">
                <a:srgbClr val="81FFFF"/>
              </a:gs>
              <a:gs pos="50000">
                <a:srgbClr val="E1F7FF"/>
              </a:gs>
              <a:gs pos="100000">
                <a:srgbClr val="81FFFF"/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1). Первое число меньше 1, т.к. знаменатель </a:t>
            </a:r>
            <a:r>
              <a:rPr lang="en-US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</a:t>
            </a:r>
            <a:r>
              <a:rPr lang="en-US" sz="1900" baseline="30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</a:t>
            </a:r>
            <a:r>
              <a:rPr lang="ru-RU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&gt; 5</a:t>
            </a:r>
            <a:r>
              <a:rPr lang="ru-RU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2). Второе число – отрицательно</a:t>
            </a:r>
            <a:r>
              <a:rPr lang="en-US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e.</a:t>
            </a:r>
            <a:endParaRPr lang="ru-RU" sz="19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3). Значит, наибольшее число 1.</a:t>
            </a:r>
          </a:p>
        </p:txBody>
      </p:sp>
      <p:grpSp>
        <p:nvGrpSpPr>
          <p:cNvPr id="8" name="Group 60"/>
          <p:cNvGrpSpPr>
            <a:grpSpLocks/>
          </p:cNvGrpSpPr>
          <p:nvPr/>
        </p:nvGrpSpPr>
        <p:grpSpPr bwMode="auto">
          <a:xfrm>
            <a:off x="6096000" y="3657600"/>
            <a:ext cx="311150" cy="381000"/>
            <a:chOff x="2880" y="2304"/>
            <a:chExt cx="196" cy="240"/>
          </a:xfrm>
        </p:grpSpPr>
        <p:sp>
          <p:nvSpPr>
            <p:cNvPr id="23613" name="Text Box 61"/>
            <p:cNvSpPr txBox="1">
              <a:spLocks noChangeArrowheads="1"/>
            </p:cNvSpPr>
            <p:nvPr/>
          </p:nvSpPr>
          <p:spPr bwMode="auto">
            <a:xfrm>
              <a:off x="2880" y="2304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7</a:t>
              </a:r>
            </a:p>
          </p:txBody>
        </p:sp>
        <p:sp>
          <p:nvSpPr>
            <p:cNvPr id="11291" name="Freeform 62"/>
            <p:cNvSpPr>
              <a:spLocks/>
            </p:cNvSpPr>
            <p:nvPr/>
          </p:nvSpPr>
          <p:spPr bwMode="auto">
            <a:xfrm>
              <a:off x="2904" y="2448"/>
              <a:ext cx="144" cy="96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23615" name="AutoShape 63"/>
          <p:cNvSpPr>
            <a:spLocks noChangeArrowheads="1"/>
          </p:cNvSpPr>
          <p:nvPr/>
        </p:nvSpPr>
        <p:spPr bwMode="auto">
          <a:xfrm>
            <a:off x="7467600" y="4953000"/>
            <a:ext cx="304800" cy="381000"/>
          </a:xfrm>
          <a:prstGeom prst="wedgeRectCallout">
            <a:avLst>
              <a:gd name="adj1" fmla="val 5208"/>
              <a:gd name="adj2" fmla="val 87500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932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3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2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1" grpId="0"/>
      <p:bldP spid="23565" grpId="0" animBg="1"/>
      <p:bldP spid="23566" grpId="0" animBg="1"/>
      <p:bldP spid="23588" grpId="0"/>
      <p:bldP spid="23590" grpId="0" animBg="1"/>
      <p:bldP spid="236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257800" y="5562601"/>
          <a:ext cx="322103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Формула" r:id="rId3" imgW="1574640" imgH="228600" progId="Equation.3">
                  <p:embed/>
                </p:oleObj>
              </mc:Choice>
              <mc:Fallback>
                <p:oleObj name="Формула" r:id="rId3" imgW="1574640" imgH="228600" progId="Equation.3">
                  <p:embed/>
                  <p:pic>
                    <p:nvPicPr>
                      <p:cNvPr id="2457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562601"/>
                        <a:ext cx="3221038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4902201" y="1752600"/>
          <a:ext cx="3478213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Формула" r:id="rId5" imgW="1701720" imgH="393480" progId="Equation.3">
                  <p:embed/>
                </p:oleObj>
              </mc:Choice>
              <mc:Fallback>
                <p:oleObj name="Формула" r:id="rId5" imgW="1701720" imgH="393480" progId="Equation.3">
                  <p:embed/>
                  <p:pic>
                    <p:nvPicPr>
                      <p:cNvPr id="2457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1" y="1752600"/>
                        <a:ext cx="3478213" cy="80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4883150" y="1009650"/>
          <a:ext cx="28082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Формула" r:id="rId7" imgW="1346040" imgH="228600" progId="Equation.3">
                  <p:embed/>
                </p:oleObj>
              </mc:Choice>
              <mc:Fallback>
                <p:oleObj name="Формула" r:id="rId7" imgW="1346040" imgH="228600" progId="Equation.3">
                  <p:embed/>
                  <p:pic>
                    <p:nvPicPr>
                      <p:cNvPr id="245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3150" y="1009650"/>
                        <a:ext cx="280828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Rectangle 5"/>
          <p:cNvSpPr>
            <a:spLocks noChangeArrowheads="1"/>
          </p:cNvSpPr>
          <p:nvPr/>
        </p:nvSpPr>
        <p:spPr bwMode="auto">
          <a:xfrm>
            <a:off x="2514600" y="238126"/>
            <a:ext cx="7848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 отрезке </a:t>
            </a:r>
            <a:r>
              <a:rPr lang="en-US" altLang="ru-RU" sz="2000">
                <a:solidFill>
                  <a:srgbClr val="000000"/>
                </a:solidFill>
              </a:rPr>
              <a:t>[ </a:t>
            </a:r>
            <a:r>
              <a:rPr lang="ru-RU" altLang="ru-RU" sz="2000">
                <a:solidFill>
                  <a:srgbClr val="000000"/>
                </a:solidFill>
              </a:rPr>
              <a:t>1</a:t>
            </a:r>
            <a:r>
              <a:rPr lang="en-US" altLang="ru-RU" sz="2000">
                <a:solidFill>
                  <a:srgbClr val="000000"/>
                </a:solidFill>
              </a:rPr>
              <a:t>; </a:t>
            </a:r>
            <a:r>
              <a:rPr lang="ru-RU" altLang="ru-RU" sz="2000">
                <a:solidFill>
                  <a:srgbClr val="000000"/>
                </a:solidFill>
              </a:rPr>
              <a:t>7</a:t>
            </a:r>
            <a:r>
              <a:rPr lang="en-US" altLang="ru-RU" sz="2000">
                <a:solidFill>
                  <a:srgbClr val="000000"/>
                </a:solidFill>
              </a:rPr>
              <a:t> 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019300" y="225426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9.</a:t>
            </a:r>
          </a:p>
        </p:txBody>
      </p:sp>
      <p:graphicFrame>
        <p:nvGraphicFramePr>
          <p:cNvPr id="12293" name="Object 7"/>
          <p:cNvGraphicFramePr>
            <a:graphicFrameLocks noChangeAspect="1"/>
          </p:cNvGraphicFramePr>
          <p:nvPr/>
        </p:nvGraphicFramePr>
        <p:xfrm>
          <a:off x="7480300" y="190500"/>
          <a:ext cx="266700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Формула" r:id="rId9" imgW="1257120" imgH="228600" progId="Equation.3">
                  <p:embed/>
                </p:oleObj>
              </mc:Choice>
              <mc:Fallback>
                <p:oleObj name="Формула" r:id="rId9" imgW="1257120" imgH="228600" progId="Equation.3">
                  <p:embed/>
                  <p:pic>
                    <p:nvPicPr>
                      <p:cNvPr id="1229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0300" y="190500"/>
                        <a:ext cx="2667000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1752600" y="25146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1765300" y="594995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наименьшее из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полученных значений.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905000" y="990600"/>
            <a:ext cx="2819400" cy="5334000"/>
            <a:chOff x="144" y="720"/>
            <a:chExt cx="1776" cy="3360"/>
          </a:xfrm>
        </p:grpSpPr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.</a:t>
              </a:r>
            </a:p>
          </p:txBody>
        </p:sp>
        <p:sp>
          <p:nvSpPr>
            <p:cNvPr id="12361" name="Line 12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4589" name="Oval 13"/>
          <p:cNvSpPr>
            <a:spLocks noChangeArrowheads="1"/>
          </p:cNvSpPr>
          <p:nvPr/>
        </p:nvSpPr>
        <p:spPr bwMode="auto">
          <a:xfrm>
            <a:off x="7912100" y="1752600"/>
            <a:ext cx="508000" cy="838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4590" name="Oval 14"/>
          <p:cNvSpPr>
            <a:spLocks noChangeArrowheads="1"/>
          </p:cNvSpPr>
          <p:nvPr/>
        </p:nvSpPr>
        <p:spPr bwMode="auto">
          <a:xfrm>
            <a:off x="7391400" y="1028700"/>
            <a:ext cx="3810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260975" y="5929313"/>
            <a:ext cx="3671888" cy="749300"/>
            <a:chOff x="2016" y="3711"/>
            <a:chExt cx="2313" cy="472"/>
          </a:xfrm>
        </p:grpSpPr>
        <p:grpSp>
          <p:nvGrpSpPr>
            <p:cNvPr id="12340" name="Group 16"/>
            <p:cNvGrpSpPr>
              <a:grpSpLocks/>
            </p:cNvGrpSpPr>
            <p:nvPr/>
          </p:nvGrpSpPr>
          <p:grpSpPr bwMode="auto">
            <a:xfrm>
              <a:off x="3382" y="3880"/>
              <a:ext cx="579" cy="236"/>
              <a:chOff x="1849" y="2478"/>
              <a:chExt cx="657" cy="374"/>
            </a:xfrm>
          </p:grpSpPr>
          <p:sp>
            <p:nvSpPr>
              <p:cNvPr id="12355" name="Text Box 17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2356" name="Text Box 18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2357" name="Text Box 19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2358" name="Text Box 20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2359" name="Text Box 21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2341" name="Rectangle 22"/>
            <p:cNvSpPr>
              <a:spLocks noChangeArrowheads="1"/>
            </p:cNvSpPr>
            <p:nvPr/>
          </p:nvSpPr>
          <p:spPr bwMode="auto">
            <a:xfrm>
              <a:off x="2016" y="3823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2342" name="AutoShape 23"/>
            <p:cNvSpPr>
              <a:spLocks noChangeArrowheads="1"/>
            </p:cNvSpPr>
            <p:nvPr/>
          </p:nvSpPr>
          <p:spPr bwMode="auto">
            <a:xfrm>
              <a:off x="2056" y="3851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2343" name="Text Box 24"/>
            <p:cNvSpPr txBox="1">
              <a:spLocks noChangeArrowheads="1"/>
            </p:cNvSpPr>
            <p:nvPr/>
          </p:nvSpPr>
          <p:spPr bwMode="auto">
            <a:xfrm>
              <a:off x="2136" y="3867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2344" name="Rectangle 25"/>
            <p:cNvSpPr>
              <a:spLocks noChangeArrowheads="1"/>
            </p:cNvSpPr>
            <p:nvPr/>
          </p:nvSpPr>
          <p:spPr bwMode="auto">
            <a:xfrm>
              <a:off x="2654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2345" name="Rectangle 26"/>
            <p:cNvSpPr>
              <a:spLocks noChangeArrowheads="1"/>
            </p:cNvSpPr>
            <p:nvPr/>
          </p:nvSpPr>
          <p:spPr bwMode="auto">
            <a:xfrm>
              <a:off x="2934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2346" name="Rectangle 27"/>
            <p:cNvSpPr>
              <a:spLocks noChangeArrowheads="1"/>
            </p:cNvSpPr>
            <p:nvPr/>
          </p:nvSpPr>
          <p:spPr bwMode="auto">
            <a:xfrm>
              <a:off x="3212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347" name="Rectangle 28"/>
            <p:cNvSpPr>
              <a:spLocks noChangeArrowheads="1"/>
            </p:cNvSpPr>
            <p:nvPr/>
          </p:nvSpPr>
          <p:spPr bwMode="auto">
            <a:xfrm>
              <a:off x="3492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2348" name="Rectangle 29"/>
            <p:cNvSpPr>
              <a:spLocks noChangeArrowheads="1"/>
            </p:cNvSpPr>
            <p:nvPr/>
          </p:nvSpPr>
          <p:spPr bwMode="auto">
            <a:xfrm>
              <a:off x="3770" y="3851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</a:endParaRPr>
            </a:p>
          </p:txBody>
        </p:sp>
        <p:sp>
          <p:nvSpPr>
            <p:cNvPr id="12349" name="Rectangle 30"/>
            <p:cNvSpPr>
              <a:spLocks noChangeArrowheads="1"/>
            </p:cNvSpPr>
            <p:nvPr/>
          </p:nvSpPr>
          <p:spPr bwMode="auto">
            <a:xfrm>
              <a:off x="4050" y="3851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2350" name="Text Box 31"/>
            <p:cNvSpPr txBox="1">
              <a:spLocks noChangeArrowheads="1"/>
            </p:cNvSpPr>
            <p:nvPr/>
          </p:nvSpPr>
          <p:spPr bwMode="auto">
            <a:xfrm>
              <a:off x="2915" y="3804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351" name="Text Box 32"/>
            <p:cNvSpPr txBox="1">
              <a:spLocks noChangeArrowheads="1"/>
            </p:cNvSpPr>
            <p:nvPr/>
          </p:nvSpPr>
          <p:spPr bwMode="auto">
            <a:xfrm>
              <a:off x="3510" y="37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352" name="Text Box 33"/>
            <p:cNvSpPr txBox="1">
              <a:spLocks noChangeArrowheads="1"/>
            </p:cNvSpPr>
            <p:nvPr/>
          </p:nvSpPr>
          <p:spPr bwMode="auto">
            <a:xfrm>
              <a:off x="2634" y="3776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12353" name="Text Box 34"/>
            <p:cNvSpPr txBox="1">
              <a:spLocks noChangeArrowheads="1"/>
            </p:cNvSpPr>
            <p:nvPr/>
          </p:nvSpPr>
          <p:spPr bwMode="auto">
            <a:xfrm>
              <a:off x="2917" y="3779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354" name="Text Box 35"/>
            <p:cNvSpPr txBox="1">
              <a:spLocks noChangeArrowheads="1"/>
            </p:cNvSpPr>
            <p:nvPr/>
          </p:nvSpPr>
          <p:spPr bwMode="auto">
            <a:xfrm>
              <a:off x="3231" y="377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1790700" y="4829176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4613" name="Object 37"/>
          <p:cNvGraphicFramePr>
            <a:graphicFrameLocks noChangeAspect="1"/>
          </p:cNvGraphicFramePr>
          <p:nvPr/>
        </p:nvGraphicFramePr>
        <p:xfrm>
          <a:off x="4038601" y="2514601"/>
          <a:ext cx="6672263" cy="197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Формула" r:id="rId11" imgW="3098520" imgH="965160" progId="Equation.3">
                  <p:embed/>
                </p:oleObj>
              </mc:Choice>
              <mc:Fallback>
                <p:oleObj name="Формула" r:id="rId11" imgW="3098520" imgH="965160" progId="Equation.3">
                  <p:embed/>
                  <p:pic>
                    <p:nvPicPr>
                      <p:cNvPr id="24613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1" y="2514601"/>
                        <a:ext cx="6672263" cy="197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14" name="Oval 38"/>
          <p:cNvSpPr>
            <a:spLocks noChangeArrowheads="1"/>
          </p:cNvSpPr>
          <p:nvPr/>
        </p:nvSpPr>
        <p:spPr bwMode="auto">
          <a:xfrm>
            <a:off x="8051800" y="55626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307" name="Line 39"/>
          <p:cNvSpPr>
            <a:spLocks noChangeShapeType="1"/>
          </p:cNvSpPr>
          <p:nvPr/>
        </p:nvSpPr>
        <p:spPr bwMode="auto">
          <a:xfrm>
            <a:off x="12268200" y="4038600"/>
            <a:ext cx="1588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4648201" y="4648201"/>
            <a:ext cx="1806575" cy="396875"/>
            <a:chOff x="2112" y="1968"/>
            <a:chExt cx="1138" cy="250"/>
          </a:xfrm>
        </p:grpSpPr>
        <p:sp>
          <p:nvSpPr>
            <p:cNvPr id="12338" name="Rectangle 41"/>
            <p:cNvSpPr>
              <a:spLocks noChangeArrowheads="1"/>
            </p:cNvSpPr>
            <p:nvPr/>
          </p:nvSpPr>
          <p:spPr bwMode="auto">
            <a:xfrm>
              <a:off x="211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2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12339" name="Rectangle 42"/>
            <p:cNvSpPr>
              <a:spLocks noChangeArrowheads="1"/>
            </p:cNvSpPr>
            <p:nvPr/>
          </p:nvSpPr>
          <p:spPr bwMode="auto">
            <a:xfrm>
              <a:off x="2736" y="1968"/>
              <a:ext cx="5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 1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7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2296" name="Object 43"/>
            <p:cNvGraphicFramePr>
              <a:graphicFrameLocks noChangeAspect="1"/>
            </p:cNvGraphicFramePr>
            <p:nvPr/>
          </p:nvGraphicFramePr>
          <p:xfrm>
            <a:off x="2544" y="2013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7" name="Формула" r:id="rId13" imgW="126720" imgH="126720" progId="Equation.3">
                    <p:embed/>
                  </p:oleObj>
                </mc:Choice>
                <mc:Fallback>
                  <p:oleObj name="Формула" r:id="rId13" imgW="126720" imgH="126720" progId="Equation.3">
                    <p:embed/>
                    <p:pic>
                      <p:nvPicPr>
                        <p:cNvPr id="12296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013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1752600" y="1828800"/>
            <a:ext cx="2971800" cy="666750"/>
            <a:chOff x="1920" y="3216"/>
            <a:chExt cx="1872" cy="420"/>
          </a:xfrm>
        </p:grpSpPr>
        <p:pic>
          <p:nvPicPr>
            <p:cNvPr id="12324" name="Picture 45" descr="ksirc_2183_6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3216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325" name="Group 46"/>
            <p:cNvGrpSpPr>
              <a:grpSpLocks/>
            </p:cNvGrpSpPr>
            <p:nvPr/>
          </p:nvGrpSpPr>
          <p:grpSpPr bwMode="auto">
            <a:xfrm>
              <a:off x="2352" y="3264"/>
              <a:ext cx="1440" cy="372"/>
              <a:chOff x="2832" y="2915"/>
              <a:chExt cx="1440" cy="372"/>
            </a:xfrm>
          </p:grpSpPr>
          <p:sp>
            <p:nvSpPr>
              <p:cNvPr id="12326" name="AutoShape 47"/>
              <p:cNvSpPr>
                <a:spLocks noChangeAspect="1" noChangeArrowheads="1" noTextEdit="1"/>
              </p:cNvSpPr>
              <p:nvPr/>
            </p:nvSpPr>
            <p:spPr bwMode="auto">
              <a:xfrm>
                <a:off x="2832" y="2928"/>
                <a:ext cx="1440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327" name="Rectangle 48"/>
              <p:cNvSpPr>
                <a:spLocks noChangeArrowheads="1"/>
              </p:cNvSpPr>
              <p:nvPr/>
            </p:nvSpPr>
            <p:spPr bwMode="auto">
              <a:xfrm>
                <a:off x="2848" y="2928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(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28" name="Rectangle 49"/>
              <p:cNvSpPr>
                <a:spLocks noChangeArrowheads="1"/>
              </p:cNvSpPr>
              <p:nvPr/>
            </p:nvSpPr>
            <p:spPr bwMode="auto">
              <a:xfrm>
                <a:off x="3129" y="2915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)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29" name="Rectangle 50"/>
              <p:cNvSpPr>
                <a:spLocks noChangeArrowheads="1"/>
              </p:cNvSpPr>
              <p:nvPr/>
            </p:nvSpPr>
            <p:spPr bwMode="auto">
              <a:xfrm>
                <a:off x="4183" y="2971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0" name="Rectangle 51"/>
              <p:cNvSpPr>
                <a:spLocks noChangeArrowheads="1"/>
              </p:cNvSpPr>
              <p:nvPr/>
            </p:nvSpPr>
            <p:spPr bwMode="auto">
              <a:xfrm>
                <a:off x="3627" y="2971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1" name="Rectangle 52"/>
              <p:cNvSpPr>
                <a:spLocks noChangeArrowheads="1"/>
              </p:cNvSpPr>
              <p:nvPr/>
            </p:nvSpPr>
            <p:spPr bwMode="auto">
              <a:xfrm>
                <a:off x="3213" y="2955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2" name="Rectangle 53"/>
              <p:cNvSpPr>
                <a:spLocks noChangeArrowheads="1"/>
              </p:cNvSpPr>
              <p:nvPr/>
            </p:nvSpPr>
            <p:spPr bwMode="auto">
              <a:xfrm>
                <a:off x="3958" y="2990"/>
                <a:ext cx="224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uv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3" name="Rectangle 54"/>
              <p:cNvSpPr>
                <a:spLocks noChangeArrowheads="1"/>
              </p:cNvSpPr>
              <p:nvPr/>
            </p:nvSpPr>
            <p:spPr bwMode="auto">
              <a:xfrm>
                <a:off x="3677" y="2990"/>
                <a:ext cx="99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v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4" name="Rectangle 55"/>
              <p:cNvSpPr>
                <a:spLocks noChangeArrowheads="1"/>
              </p:cNvSpPr>
              <p:nvPr/>
            </p:nvSpPr>
            <p:spPr bwMode="auto">
              <a:xfrm>
                <a:off x="3495" y="2990"/>
                <a:ext cx="125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u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5" name="Rectangle 56"/>
              <p:cNvSpPr>
                <a:spLocks noChangeArrowheads="1"/>
              </p:cNvSpPr>
              <p:nvPr/>
            </p:nvSpPr>
            <p:spPr bwMode="auto">
              <a:xfrm>
                <a:off x="2924" y="2990"/>
                <a:ext cx="224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uv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6" name="Rectangle 57"/>
              <p:cNvSpPr>
                <a:spLocks noChangeArrowheads="1"/>
              </p:cNvSpPr>
              <p:nvPr/>
            </p:nvSpPr>
            <p:spPr bwMode="auto">
              <a:xfrm>
                <a:off x="3809" y="2964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+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2337" name="Rectangle 58"/>
              <p:cNvSpPr>
                <a:spLocks noChangeArrowheads="1"/>
              </p:cNvSpPr>
              <p:nvPr/>
            </p:nvSpPr>
            <p:spPr bwMode="auto">
              <a:xfrm>
                <a:off x="3313" y="2988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=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24635" name="AutoShape 59"/>
          <p:cNvSpPr>
            <a:spLocks noChangeArrowheads="1"/>
          </p:cNvSpPr>
          <p:nvPr/>
        </p:nvSpPr>
        <p:spPr bwMode="auto">
          <a:xfrm>
            <a:off x="7010400" y="4521200"/>
            <a:ext cx="3429000" cy="762000"/>
          </a:xfrm>
          <a:prstGeom prst="wedgeRectCallout">
            <a:avLst>
              <a:gd name="adj1" fmla="val 1852"/>
              <a:gd name="adj2" fmla="val 96458"/>
            </a:avLst>
          </a:prstGeom>
          <a:gradFill rotWithShape="1">
            <a:gsLst>
              <a:gs pos="0">
                <a:srgbClr val="81FFFF"/>
              </a:gs>
              <a:gs pos="50000">
                <a:srgbClr val="E1F7FF"/>
              </a:gs>
              <a:gs pos="100000">
                <a:srgbClr val="81FFFF"/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Наименьшее число – 4, т.к. первые два положительные.</a:t>
            </a:r>
          </a:p>
        </p:txBody>
      </p:sp>
      <p:grpSp>
        <p:nvGrpSpPr>
          <p:cNvPr id="8" name="Group 60"/>
          <p:cNvGrpSpPr>
            <a:grpSpLocks/>
          </p:cNvGrpSpPr>
          <p:nvPr/>
        </p:nvGrpSpPr>
        <p:grpSpPr bwMode="auto">
          <a:xfrm>
            <a:off x="4648201" y="5105401"/>
            <a:ext cx="1806575" cy="396875"/>
            <a:chOff x="2112" y="1968"/>
            <a:chExt cx="1138" cy="250"/>
          </a:xfrm>
        </p:grpSpPr>
        <p:sp>
          <p:nvSpPr>
            <p:cNvPr id="12322" name="Rectangle 61"/>
            <p:cNvSpPr>
              <a:spLocks noChangeArrowheads="1"/>
            </p:cNvSpPr>
            <p:nvPr/>
          </p:nvSpPr>
          <p:spPr bwMode="auto">
            <a:xfrm>
              <a:off x="211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8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12323" name="Rectangle 62"/>
            <p:cNvSpPr>
              <a:spLocks noChangeArrowheads="1"/>
            </p:cNvSpPr>
            <p:nvPr/>
          </p:nvSpPr>
          <p:spPr bwMode="auto">
            <a:xfrm>
              <a:off x="2736" y="1968"/>
              <a:ext cx="5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</a:t>
              </a:r>
              <a:r>
                <a:rPr lang="ru-RU" altLang="ru-RU" sz="2000">
                  <a:solidFill>
                    <a:srgbClr val="000000"/>
                  </a:solidFill>
                </a:rPr>
                <a:t> 1</a:t>
              </a:r>
              <a:r>
                <a:rPr lang="en-US" altLang="ru-RU" sz="2000">
                  <a:solidFill>
                    <a:srgbClr val="000000"/>
                  </a:solidFill>
                </a:rPr>
                <a:t>; </a:t>
              </a:r>
              <a:r>
                <a:rPr lang="ru-RU" altLang="ru-RU" sz="2000">
                  <a:solidFill>
                    <a:srgbClr val="000000"/>
                  </a:solidFill>
                </a:rPr>
                <a:t>7</a:t>
              </a:r>
              <a:r>
                <a:rPr lang="en-US" altLang="ru-RU" sz="2000">
                  <a:solidFill>
                    <a:srgbClr val="000000"/>
                  </a:solidFill>
                </a:rPr>
                <a:t>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2295" name="Object 63"/>
            <p:cNvGraphicFramePr>
              <a:graphicFrameLocks noChangeAspect="1"/>
            </p:cNvGraphicFramePr>
            <p:nvPr/>
          </p:nvGraphicFramePr>
          <p:xfrm>
            <a:off x="2544" y="2013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8" name="Формула" r:id="rId16" imgW="126720" imgH="126720" progId="Equation.3">
                    <p:embed/>
                  </p:oleObj>
                </mc:Choice>
                <mc:Fallback>
                  <p:oleObj name="Формула" r:id="rId16" imgW="126720" imgH="126720" progId="Equation.3">
                    <p:embed/>
                    <p:pic>
                      <p:nvPicPr>
                        <p:cNvPr id="12295" name="Object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013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640" name="Freeform 64"/>
          <p:cNvSpPr>
            <a:spLocks/>
          </p:cNvSpPr>
          <p:nvPr/>
        </p:nvSpPr>
        <p:spPr bwMode="auto">
          <a:xfrm>
            <a:off x="5410200" y="5194300"/>
            <a:ext cx="133350" cy="228600"/>
          </a:xfrm>
          <a:custGeom>
            <a:avLst/>
            <a:gdLst>
              <a:gd name="T0" fmla="*/ 84 w 84"/>
              <a:gd name="T1" fmla="*/ 0 h 144"/>
              <a:gd name="T2" fmla="*/ 0 w 84"/>
              <a:gd name="T3" fmla="*/ 144 h 144"/>
              <a:gd name="T4" fmla="*/ 0 60000 65536"/>
              <a:gd name="T5" fmla="*/ 0 60000 65536"/>
              <a:gd name="T6" fmla="*/ 0 w 84"/>
              <a:gd name="T7" fmla="*/ 0 h 144"/>
              <a:gd name="T8" fmla="*/ 84 w 84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4" h="144">
                <a:moveTo>
                  <a:pt x="84" y="0"/>
                </a:move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9" name="Group 65"/>
          <p:cNvGrpSpPr>
            <a:grpSpLocks/>
          </p:cNvGrpSpPr>
          <p:nvPr/>
        </p:nvGrpSpPr>
        <p:grpSpPr bwMode="auto">
          <a:xfrm>
            <a:off x="8229600" y="3810000"/>
            <a:ext cx="311150" cy="381000"/>
            <a:chOff x="2880" y="2304"/>
            <a:chExt cx="196" cy="240"/>
          </a:xfrm>
        </p:grpSpPr>
        <p:sp>
          <p:nvSpPr>
            <p:cNvPr id="24642" name="Text Box 66"/>
            <p:cNvSpPr txBox="1">
              <a:spLocks noChangeArrowheads="1"/>
            </p:cNvSpPr>
            <p:nvPr/>
          </p:nvSpPr>
          <p:spPr bwMode="auto">
            <a:xfrm>
              <a:off x="2880" y="2304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8</a:t>
              </a:r>
            </a:p>
          </p:txBody>
        </p:sp>
        <p:sp>
          <p:nvSpPr>
            <p:cNvPr id="12321" name="Freeform 67"/>
            <p:cNvSpPr>
              <a:spLocks/>
            </p:cNvSpPr>
            <p:nvPr/>
          </p:nvSpPr>
          <p:spPr bwMode="auto">
            <a:xfrm>
              <a:off x="2904" y="2448"/>
              <a:ext cx="144" cy="96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68"/>
          <p:cNvGrpSpPr>
            <a:grpSpLocks/>
          </p:cNvGrpSpPr>
          <p:nvPr/>
        </p:nvGrpSpPr>
        <p:grpSpPr bwMode="auto">
          <a:xfrm>
            <a:off x="9067800" y="3810000"/>
            <a:ext cx="311150" cy="381000"/>
            <a:chOff x="2880" y="2304"/>
            <a:chExt cx="196" cy="240"/>
          </a:xfrm>
        </p:grpSpPr>
        <p:sp>
          <p:nvSpPr>
            <p:cNvPr id="24645" name="Text Box 69"/>
            <p:cNvSpPr txBox="1">
              <a:spLocks noChangeArrowheads="1"/>
            </p:cNvSpPr>
            <p:nvPr/>
          </p:nvSpPr>
          <p:spPr bwMode="auto">
            <a:xfrm>
              <a:off x="2880" y="2304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2</a:t>
              </a:r>
            </a:p>
          </p:txBody>
        </p:sp>
        <p:sp>
          <p:nvSpPr>
            <p:cNvPr id="12319" name="Freeform 70"/>
            <p:cNvSpPr>
              <a:spLocks/>
            </p:cNvSpPr>
            <p:nvPr/>
          </p:nvSpPr>
          <p:spPr bwMode="auto">
            <a:xfrm>
              <a:off x="2904" y="2448"/>
              <a:ext cx="144" cy="96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24647" name="AutoShape 71"/>
          <p:cNvSpPr>
            <a:spLocks noChangeArrowheads="1"/>
          </p:cNvSpPr>
          <p:nvPr/>
        </p:nvSpPr>
        <p:spPr bwMode="auto">
          <a:xfrm>
            <a:off x="7467600" y="5257800"/>
            <a:ext cx="304800" cy="381000"/>
          </a:xfrm>
          <a:prstGeom prst="wedgeRectCallout">
            <a:avLst>
              <a:gd name="adj1" fmla="val -11458"/>
              <a:gd name="adj2" fmla="val 7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9624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4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24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  <p:bldP spid="24585" grpId="0"/>
      <p:bldP spid="24589" grpId="0" animBg="1"/>
      <p:bldP spid="24590" grpId="0" animBg="1"/>
      <p:bldP spid="24612" grpId="0"/>
      <p:bldP spid="24614" grpId="0" animBg="1"/>
      <p:bldP spid="24635" grpId="0" animBg="1"/>
      <p:bldP spid="246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245101" y="3048000"/>
            <a:ext cx="2106613" cy="457200"/>
            <a:chOff x="2400" y="1680"/>
            <a:chExt cx="1327" cy="288"/>
          </a:xfrm>
        </p:grpSpPr>
        <p:sp>
          <p:nvSpPr>
            <p:cNvPr id="25603" name="Text Box 3"/>
            <p:cNvSpPr txBox="1">
              <a:spLocks noChangeArrowheads="1"/>
            </p:cNvSpPr>
            <p:nvPr/>
          </p:nvSpPr>
          <p:spPr bwMode="auto">
            <a:xfrm>
              <a:off x="3504" y="1680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–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5604" name="Text Box 4"/>
            <p:cNvSpPr txBox="1">
              <a:spLocks noChangeArrowheads="1"/>
            </p:cNvSpPr>
            <p:nvPr/>
          </p:nvSpPr>
          <p:spPr bwMode="auto">
            <a:xfrm>
              <a:off x="2400" y="1680"/>
              <a:ext cx="2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 </a:t>
              </a:r>
            </a:p>
          </p:txBody>
        </p:sp>
        <p:sp>
          <p:nvSpPr>
            <p:cNvPr id="25605" name="Text Box 5"/>
            <p:cNvSpPr txBox="1">
              <a:spLocks noChangeArrowheads="1"/>
            </p:cNvSpPr>
            <p:nvPr/>
          </p:nvSpPr>
          <p:spPr bwMode="auto">
            <a:xfrm>
              <a:off x="3072" y="1680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+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724400" y="3036888"/>
            <a:ext cx="3225800" cy="762000"/>
            <a:chOff x="2112" y="1680"/>
            <a:chExt cx="2032" cy="480"/>
          </a:xfrm>
        </p:grpSpPr>
        <p:sp>
          <p:nvSpPr>
            <p:cNvPr id="13386" name="Text Box 7"/>
            <p:cNvSpPr txBox="1">
              <a:spLocks noChangeArrowheads="1"/>
            </p:cNvSpPr>
            <p:nvPr/>
          </p:nvSpPr>
          <p:spPr bwMode="auto">
            <a:xfrm>
              <a:off x="3892" y="187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x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87" name="Freeform 8"/>
            <p:cNvSpPr>
              <a:spLocks/>
            </p:cNvSpPr>
            <p:nvPr/>
          </p:nvSpPr>
          <p:spPr bwMode="auto">
            <a:xfrm>
              <a:off x="2112" y="1920"/>
              <a:ext cx="2032" cy="1"/>
            </a:xfrm>
            <a:custGeom>
              <a:avLst/>
              <a:gdLst>
                <a:gd name="T0" fmla="*/ 0 w 2032"/>
                <a:gd name="T1" fmla="*/ 0 h 1"/>
                <a:gd name="T2" fmla="*/ 2032 w 2032"/>
                <a:gd name="T3" fmla="*/ 0 h 1"/>
                <a:gd name="T4" fmla="*/ 0 60000 65536"/>
                <a:gd name="T5" fmla="*/ 0 60000 65536"/>
                <a:gd name="T6" fmla="*/ 0 w 2032"/>
                <a:gd name="T7" fmla="*/ 0 h 1"/>
                <a:gd name="T8" fmla="*/ 2032 w 20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32" h="1">
                  <a:moveTo>
                    <a:pt x="0" y="0"/>
                  </a:moveTo>
                  <a:lnTo>
                    <a:pt x="203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88" name="Text Box 9"/>
            <p:cNvSpPr txBox="1">
              <a:spLocks noChangeArrowheads="1"/>
            </p:cNvSpPr>
            <p:nvPr/>
          </p:nvSpPr>
          <p:spPr bwMode="auto">
            <a:xfrm>
              <a:off x="2112" y="1680"/>
              <a:ext cx="2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r>
                <a:rPr lang="en-US" altLang="ru-RU" baseline="30000">
                  <a:solidFill>
                    <a:srgbClr val="000000"/>
                  </a:solidFill>
                </a:rPr>
                <a:t>\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89" name="Text Box 10"/>
            <p:cNvSpPr txBox="1">
              <a:spLocks noChangeArrowheads="1"/>
            </p:cNvSpPr>
            <p:nvPr/>
          </p:nvSpPr>
          <p:spPr bwMode="auto">
            <a:xfrm>
              <a:off x="2112" y="187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90" name="Line 11"/>
            <p:cNvSpPr>
              <a:spLocks noChangeShapeType="1"/>
            </p:cNvSpPr>
            <p:nvPr/>
          </p:nvSpPr>
          <p:spPr bwMode="auto">
            <a:xfrm>
              <a:off x="2704" y="1881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91" name="Line 12"/>
            <p:cNvSpPr>
              <a:spLocks noChangeShapeType="1"/>
            </p:cNvSpPr>
            <p:nvPr/>
          </p:nvSpPr>
          <p:spPr bwMode="auto">
            <a:xfrm>
              <a:off x="3408" y="1872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92" name="Text Box 13"/>
            <p:cNvSpPr txBox="1">
              <a:spLocks noChangeArrowheads="1"/>
            </p:cNvSpPr>
            <p:nvPr/>
          </p:nvSpPr>
          <p:spPr bwMode="auto">
            <a:xfrm>
              <a:off x="2592" y="1929"/>
              <a:ext cx="2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-5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93" name="Text Box 14"/>
            <p:cNvSpPr txBox="1">
              <a:spLocks noChangeArrowheads="1"/>
            </p:cNvSpPr>
            <p:nvPr/>
          </p:nvSpPr>
          <p:spPr bwMode="auto">
            <a:xfrm>
              <a:off x="3308" y="1929"/>
              <a:ext cx="2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-4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257801" y="3048000"/>
            <a:ext cx="2106613" cy="457200"/>
            <a:chOff x="4176" y="1968"/>
            <a:chExt cx="1327" cy="288"/>
          </a:xfrm>
        </p:grpSpPr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5280" y="196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–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4176" y="1968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25618" name="Text Box 18"/>
            <p:cNvSpPr txBox="1">
              <a:spLocks noChangeArrowheads="1"/>
            </p:cNvSpPr>
            <p:nvPr/>
          </p:nvSpPr>
          <p:spPr bwMode="auto">
            <a:xfrm>
              <a:off x="4704" y="196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+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aphicFrame>
        <p:nvGraphicFramePr>
          <p:cNvPr id="25619" name="Object 19"/>
          <p:cNvGraphicFramePr>
            <a:graphicFrameLocks noChangeAspect="1"/>
          </p:cNvGraphicFramePr>
          <p:nvPr/>
        </p:nvGraphicFramePr>
        <p:xfrm>
          <a:off x="4648201" y="1143000"/>
          <a:ext cx="5116513" cy="165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Формула" r:id="rId3" imgW="2501640" imgH="812520" progId="Equation.3">
                  <p:embed/>
                </p:oleObj>
              </mc:Choice>
              <mc:Fallback>
                <p:oleObj name="Формула" r:id="rId3" imgW="2501640" imgH="812520" progId="Equation.3">
                  <p:embed/>
                  <p:pic>
                    <p:nvPicPr>
                      <p:cNvPr id="25619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1" y="1143000"/>
                        <a:ext cx="5116513" cy="165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20"/>
          <p:cNvSpPr>
            <a:spLocks noChangeArrowheads="1"/>
          </p:cNvSpPr>
          <p:nvPr/>
        </p:nvSpPr>
        <p:spPr bwMode="auto">
          <a:xfrm>
            <a:off x="4572000" y="304801"/>
            <a:ext cx="594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ln(x+5)</a:t>
            </a:r>
            <a:r>
              <a:rPr lang="en-US" altLang="ru-RU" sz="2000" baseline="30000">
                <a:solidFill>
                  <a:srgbClr val="000000"/>
                </a:solidFill>
              </a:rPr>
              <a:t>5</a:t>
            </a:r>
            <a:r>
              <a:rPr lang="en-US" altLang="ru-RU" sz="2000">
                <a:solidFill>
                  <a:srgbClr val="000000"/>
                </a:solidFill>
              </a:rPr>
              <a:t> – 5x</a:t>
            </a:r>
            <a:r>
              <a:rPr lang="ru-RU" altLang="ru-RU" sz="2000">
                <a:solidFill>
                  <a:srgbClr val="000000"/>
                </a:solidFill>
              </a:rPr>
              <a:t>  на отрезке </a:t>
            </a:r>
            <a:r>
              <a:rPr lang="en-US" altLang="ru-RU" sz="2000">
                <a:solidFill>
                  <a:srgbClr val="000000"/>
                </a:solidFill>
              </a:rPr>
              <a:t>[-4,5; 0]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648200" y="5715001"/>
            <a:ext cx="3671888" cy="646113"/>
            <a:chOff x="3024" y="1408"/>
            <a:chExt cx="2313" cy="407"/>
          </a:xfrm>
        </p:grpSpPr>
        <p:grpSp>
          <p:nvGrpSpPr>
            <p:cNvPr id="13363" name="Group 22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3378" name="Text Box 23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3379" name="Text Box 24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3380" name="Text Box 25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3381" name="Text Box 26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3382" name="Text Box 27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3364" name="Rectangle 28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65" name="AutoShape 29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66" name="Text Box 30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3367" name="Rectangle 31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68" name="Rectangle 32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69" name="Rectangle 33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370" name="Rectangle 34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71" name="Rectangle 35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72" name="Rectangle 36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3373" name="Text Box 37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374" name="Text Box 38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375" name="Text Box 39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3376" name="Text Box 40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377" name="Text Box 41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5642" name="Rectangle 42"/>
          <p:cNvSpPr>
            <a:spLocks noChangeArrowheads="1"/>
          </p:cNvSpPr>
          <p:nvPr/>
        </p:nvSpPr>
        <p:spPr bwMode="auto">
          <a:xfrm>
            <a:off x="4572000" y="3048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10. </a:t>
            </a:r>
          </a:p>
        </p:txBody>
      </p: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5016500" y="3557588"/>
            <a:ext cx="2603500" cy="241300"/>
            <a:chOff x="2200" y="2241"/>
            <a:chExt cx="1640" cy="152"/>
          </a:xfrm>
        </p:grpSpPr>
        <p:sp>
          <p:nvSpPr>
            <p:cNvPr id="13360" name="Line 44"/>
            <p:cNvSpPr>
              <a:spLocks noChangeShapeType="1"/>
            </p:cNvSpPr>
            <p:nvPr/>
          </p:nvSpPr>
          <p:spPr bwMode="auto">
            <a:xfrm>
              <a:off x="2200" y="2241"/>
              <a:ext cx="336" cy="14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 type="stealth" w="lg" len="lg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61" name="Line 45"/>
            <p:cNvSpPr>
              <a:spLocks noChangeShapeType="1"/>
            </p:cNvSpPr>
            <p:nvPr/>
          </p:nvSpPr>
          <p:spPr bwMode="auto">
            <a:xfrm>
              <a:off x="3504" y="2249"/>
              <a:ext cx="336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62" name="Line 46"/>
            <p:cNvSpPr>
              <a:spLocks noChangeShapeType="1"/>
            </p:cNvSpPr>
            <p:nvPr/>
          </p:nvSpPr>
          <p:spPr bwMode="auto">
            <a:xfrm flipV="1">
              <a:off x="2832" y="2249"/>
              <a:ext cx="336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8" name="Group 47"/>
          <p:cNvGrpSpPr>
            <a:grpSpLocks/>
          </p:cNvGrpSpPr>
          <p:nvPr/>
        </p:nvGrpSpPr>
        <p:grpSpPr bwMode="auto">
          <a:xfrm>
            <a:off x="5715000" y="3113088"/>
            <a:ext cx="2025650" cy="379412"/>
            <a:chOff x="2640" y="1961"/>
            <a:chExt cx="1276" cy="239"/>
          </a:xfrm>
        </p:grpSpPr>
        <p:sp>
          <p:nvSpPr>
            <p:cNvPr id="13357" name="Freeform 48"/>
            <p:cNvSpPr>
              <a:spLocks/>
            </p:cNvSpPr>
            <p:nvPr/>
          </p:nvSpPr>
          <p:spPr bwMode="auto">
            <a:xfrm>
              <a:off x="2928" y="1961"/>
              <a:ext cx="864" cy="192"/>
            </a:xfrm>
            <a:custGeom>
              <a:avLst/>
              <a:gdLst>
                <a:gd name="T0" fmla="*/ 0 w 864"/>
                <a:gd name="T1" fmla="*/ 144 h 144"/>
                <a:gd name="T2" fmla="*/ 96 w 864"/>
                <a:gd name="T3" fmla="*/ 0 h 144"/>
                <a:gd name="T4" fmla="*/ 768 w 864"/>
                <a:gd name="T5" fmla="*/ 0 h 144"/>
                <a:gd name="T6" fmla="*/ 864 w 864"/>
                <a:gd name="T7" fmla="*/ 144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64"/>
                <a:gd name="T13" fmla="*/ 0 h 144"/>
                <a:gd name="T14" fmla="*/ 864 w 864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4" h="144">
                  <a:moveTo>
                    <a:pt x="0" y="144"/>
                  </a:moveTo>
                  <a:lnTo>
                    <a:pt x="96" y="0"/>
                  </a:lnTo>
                  <a:lnTo>
                    <a:pt x="768" y="0"/>
                  </a:lnTo>
                  <a:lnTo>
                    <a:pt x="864" y="14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5649" name="Text Box 49"/>
            <p:cNvSpPr txBox="1">
              <a:spLocks noChangeArrowheads="1"/>
            </p:cNvSpPr>
            <p:nvPr/>
          </p:nvSpPr>
          <p:spPr bwMode="auto">
            <a:xfrm>
              <a:off x="2640" y="1968"/>
              <a:ext cx="3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-4,5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5650" name="Text Box 50"/>
            <p:cNvSpPr txBox="1">
              <a:spLocks noChangeArrowheads="1"/>
            </p:cNvSpPr>
            <p:nvPr/>
          </p:nvSpPr>
          <p:spPr bwMode="auto">
            <a:xfrm>
              <a:off x="3720" y="1969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0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5651" name="Text Box 51"/>
          <p:cNvSpPr txBox="1">
            <a:spLocks noChangeArrowheads="1"/>
          </p:cNvSpPr>
          <p:nvPr/>
        </p:nvSpPr>
        <p:spPr bwMode="auto">
          <a:xfrm>
            <a:off x="6572250" y="3595688"/>
            <a:ext cx="59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max</a:t>
            </a:r>
            <a:endParaRPr lang="ru-RU" b="1" i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5652" name="AutoShape 52"/>
          <p:cNvSpPr>
            <a:spLocks noChangeArrowheads="1"/>
          </p:cNvSpPr>
          <p:nvPr/>
        </p:nvSpPr>
        <p:spPr bwMode="auto">
          <a:xfrm>
            <a:off x="8077200" y="3657600"/>
            <a:ext cx="2438400" cy="2362200"/>
          </a:xfrm>
          <a:prstGeom prst="wedgeRectCallout">
            <a:avLst>
              <a:gd name="adj1" fmla="val -89972"/>
              <a:gd name="adj2" fmla="val -42875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Наибольшее значение функция будет принимать в точке максимума.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Можно сэкономить на вычислениях значений функции в концах отрезка.</a:t>
            </a:r>
          </a:p>
        </p:txBody>
      </p: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1828800" y="4978400"/>
            <a:ext cx="2463800" cy="1066800"/>
            <a:chOff x="384" y="2952"/>
            <a:chExt cx="1552" cy="1032"/>
          </a:xfrm>
        </p:grpSpPr>
        <p:sp>
          <p:nvSpPr>
            <p:cNvPr id="13354" name="Line 54"/>
            <p:cNvSpPr>
              <a:spLocks noChangeShapeType="1"/>
            </p:cNvSpPr>
            <p:nvPr/>
          </p:nvSpPr>
          <p:spPr bwMode="auto">
            <a:xfrm>
              <a:off x="400" y="2952"/>
              <a:ext cx="1536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55" name="Line 55"/>
            <p:cNvSpPr>
              <a:spLocks noChangeShapeType="1"/>
            </p:cNvSpPr>
            <p:nvPr/>
          </p:nvSpPr>
          <p:spPr bwMode="auto">
            <a:xfrm>
              <a:off x="384" y="3408"/>
              <a:ext cx="1440" cy="52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56" name="Line 56"/>
            <p:cNvSpPr>
              <a:spLocks noChangeShapeType="1"/>
            </p:cNvSpPr>
            <p:nvPr/>
          </p:nvSpPr>
          <p:spPr bwMode="auto">
            <a:xfrm flipV="1">
              <a:off x="384" y="3456"/>
              <a:ext cx="1488" cy="52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57"/>
          <p:cNvGrpSpPr>
            <a:grpSpLocks/>
          </p:cNvGrpSpPr>
          <p:nvPr/>
        </p:nvGrpSpPr>
        <p:grpSpPr bwMode="auto">
          <a:xfrm>
            <a:off x="2286000" y="304800"/>
            <a:ext cx="2082800" cy="723900"/>
            <a:chOff x="1256" y="2304"/>
            <a:chExt cx="1312" cy="456"/>
          </a:xfrm>
        </p:grpSpPr>
        <p:pic>
          <p:nvPicPr>
            <p:cNvPr id="13344" name="Picture 58" descr="ksirc_2183_6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" y="2304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345" name="Group 59"/>
            <p:cNvGrpSpPr>
              <a:grpSpLocks/>
            </p:cNvGrpSpPr>
            <p:nvPr/>
          </p:nvGrpSpPr>
          <p:grpSpPr bwMode="auto">
            <a:xfrm>
              <a:off x="1680" y="2304"/>
              <a:ext cx="888" cy="456"/>
              <a:chOff x="1680" y="2304"/>
              <a:chExt cx="888" cy="456"/>
            </a:xfrm>
          </p:grpSpPr>
          <p:sp>
            <p:nvSpPr>
              <p:cNvPr id="13346" name="Rectangle 60"/>
              <p:cNvSpPr>
                <a:spLocks noChangeArrowheads="1"/>
              </p:cNvSpPr>
              <p:nvPr/>
            </p:nvSpPr>
            <p:spPr bwMode="auto">
              <a:xfrm>
                <a:off x="1680" y="2309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(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3347" name="Rectangle 61"/>
              <p:cNvSpPr>
                <a:spLocks noChangeArrowheads="1"/>
              </p:cNvSpPr>
              <p:nvPr/>
            </p:nvSpPr>
            <p:spPr bwMode="auto">
              <a:xfrm>
                <a:off x="2073" y="2304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)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3348" name="Rectangle 62"/>
              <p:cNvSpPr>
                <a:spLocks noChangeArrowheads="1"/>
              </p:cNvSpPr>
              <p:nvPr/>
            </p:nvSpPr>
            <p:spPr bwMode="auto">
              <a:xfrm>
                <a:off x="2157" y="2344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25663" name="Rectangle 63"/>
              <p:cNvSpPr>
                <a:spLocks noChangeArrowheads="1"/>
              </p:cNvSpPr>
              <p:nvPr/>
            </p:nvSpPr>
            <p:spPr bwMode="auto">
              <a:xfrm>
                <a:off x="2439" y="233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3350" name="Rectangle 64"/>
              <p:cNvSpPr>
                <a:spLocks noChangeArrowheads="1"/>
              </p:cNvSpPr>
              <p:nvPr/>
            </p:nvSpPr>
            <p:spPr bwMode="auto">
              <a:xfrm>
                <a:off x="1773" y="2376"/>
                <a:ext cx="299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lnx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3351" name="Rectangle 65"/>
              <p:cNvSpPr>
                <a:spLocks noChangeArrowheads="1"/>
              </p:cNvSpPr>
              <p:nvPr/>
            </p:nvSpPr>
            <p:spPr bwMode="auto">
              <a:xfrm>
                <a:off x="2257" y="2377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=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25666" name="Rectangle 66"/>
              <p:cNvSpPr>
                <a:spLocks noChangeArrowheads="1"/>
              </p:cNvSpPr>
              <p:nvPr/>
            </p:nvSpPr>
            <p:spPr bwMode="auto">
              <a:xfrm>
                <a:off x="2448" y="2568"/>
                <a:ext cx="9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x</a:t>
                </a:r>
                <a:endParaRPr lang="ru-RU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3353" name="Freeform 67"/>
              <p:cNvSpPr>
                <a:spLocks/>
              </p:cNvSpPr>
              <p:nvPr/>
            </p:nvSpPr>
            <p:spPr bwMode="auto">
              <a:xfrm>
                <a:off x="2416" y="2552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668" name="Text Box 68"/>
          <p:cNvSpPr txBox="1">
            <a:spLocks noChangeArrowheads="1"/>
          </p:cNvSpPr>
          <p:nvPr/>
        </p:nvSpPr>
        <p:spPr bwMode="auto">
          <a:xfrm>
            <a:off x="2057400" y="1600201"/>
            <a:ext cx="2071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 = 5ln(x+5) – 5x</a:t>
            </a:r>
            <a:endParaRPr lang="ru-RU" altLang="ru-RU" sz="2000">
              <a:solidFill>
                <a:srgbClr val="000000"/>
              </a:solidFill>
            </a:endParaRPr>
          </a:p>
        </p:txBody>
      </p:sp>
      <p:graphicFrame>
        <p:nvGraphicFramePr>
          <p:cNvPr id="25669" name="Object 69"/>
          <p:cNvGraphicFramePr>
            <a:graphicFrameLocks noChangeAspect="1"/>
          </p:cNvGraphicFramePr>
          <p:nvPr/>
        </p:nvGraphicFramePr>
        <p:xfrm>
          <a:off x="4648200" y="4343400"/>
          <a:ext cx="2986088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Формула" r:id="rId6" imgW="1460160" imgH="457200" progId="Equation.3">
                  <p:embed/>
                </p:oleObj>
              </mc:Choice>
              <mc:Fallback>
                <p:oleObj name="Формула" r:id="rId6" imgW="1460160" imgH="457200" progId="Equation.3">
                  <p:embed/>
                  <p:pic>
                    <p:nvPicPr>
                      <p:cNvPr id="25669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343400"/>
                        <a:ext cx="2986088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70" name="Rectangle 70"/>
          <p:cNvSpPr>
            <a:spLocks noChangeArrowheads="1"/>
          </p:cNvSpPr>
          <p:nvPr/>
        </p:nvSpPr>
        <p:spPr bwMode="auto">
          <a:xfrm>
            <a:off x="1905000" y="11430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5671" name="Rectangle 71"/>
          <p:cNvSpPr>
            <a:spLocks noChangeArrowheads="1"/>
          </p:cNvSpPr>
          <p:nvPr/>
        </p:nvSpPr>
        <p:spPr bwMode="auto">
          <a:xfrm>
            <a:off x="1828801" y="22098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25672" name="Rectangle 72"/>
          <p:cNvSpPr>
            <a:spLocks noChangeArrowheads="1"/>
          </p:cNvSpPr>
          <p:nvPr/>
        </p:nvSpPr>
        <p:spPr bwMode="auto">
          <a:xfrm>
            <a:off x="1828800" y="3962401"/>
            <a:ext cx="2667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3. Вычислить значения функции в критических точках </a:t>
            </a:r>
            <a:endParaRPr lang="en-US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 на концах отрезка.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25673" name="Rectangle 73"/>
          <p:cNvSpPr>
            <a:spLocks noChangeArrowheads="1"/>
          </p:cNvSpPr>
          <p:nvPr/>
        </p:nvSpPr>
        <p:spPr bwMode="auto">
          <a:xfrm>
            <a:off x="1905000" y="51816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4. Из вычисленных значений выбрать наименьшее или    наибольшее.</a:t>
            </a:r>
          </a:p>
        </p:txBody>
      </p:sp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6781800" y="2209801"/>
            <a:ext cx="2108200" cy="396875"/>
            <a:chOff x="3312" y="1392"/>
            <a:chExt cx="1328" cy="250"/>
          </a:xfrm>
        </p:grpSpPr>
        <p:sp>
          <p:nvSpPr>
            <p:cNvPr id="13342" name="Rectangle 75"/>
            <p:cNvSpPr>
              <a:spLocks noChangeArrowheads="1"/>
            </p:cNvSpPr>
            <p:nvPr/>
          </p:nvSpPr>
          <p:spPr bwMode="auto">
            <a:xfrm>
              <a:off x="3312" y="1392"/>
              <a:ext cx="5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</a:t>
              </a:r>
              <a:r>
                <a:rPr lang="ru-RU" altLang="ru-RU" sz="2000">
                  <a:solidFill>
                    <a:srgbClr val="000000"/>
                  </a:solidFill>
                </a:rPr>
                <a:t>-4</a:t>
              </a:r>
              <a:r>
                <a:rPr lang="en-US" altLang="ru-RU" sz="2000">
                  <a:solidFill>
                    <a:srgbClr val="000000"/>
                  </a:solidFill>
                </a:rPr>
                <a:t>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3316" name="Object 76"/>
            <p:cNvGraphicFramePr>
              <a:graphicFrameLocks noChangeAspect="1"/>
            </p:cNvGraphicFramePr>
            <p:nvPr/>
          </p:nvGraphicFramePr>
          <p:xfrm>
            <a:off x="3824" y="1440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0" name="Формула" r:id="rId8" imgW="126720" imgH="126720" progId="Equation.3">
                    <p:embed/>
                  </p:oleObj>
                </mc:Choice>
                <mc:Fallback>
                  <p:oleObj name="Формула" r:id="rId8" imgW="126720" imgH="126720" progId="Equation.3">
                    <p:embed/>
                    <p:pic>
                      <p:nvPicPr>
                        <p:cNvPr id="13316" name="Object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4" y="1440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43" name="Rectangle 77"/>
            <p:cNvSpPr>
              <a:spLocks noChangeArrowheads="1"/>
            </p:cNvSpPr>
            <p:nvPr/>
          </p:nvSpPr>
          <p:spPr bwMode="auto">
            <a:xfrm>
              <a:off x="3984" y="1392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[-4,5; 0]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sp>
        <p:nvSpPr>
          <p:cNvPr id="25678" name="AutoShape 78"/>
          <p:cNvSpPr>
            <a:spLocks noChangeArrowheads="1"/>
          </p:cNvSpPr>
          <p:nvPr/>
        </p:nvSpPr>
        <p:spPr bwMode="auto">
          <a:xfrm>
            <a:off x="5715000" y="3924300"/>
            <a:ext cx="304800" cy="381000"/>
          </a:xfrm>
          <a:prstGeom prst="wedgeRectCallout">
            <a:avLst>
              <a:gd name="adj1" fmla="val 21875"/>
              <a:gd name="adj2" fmla="val 84167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</a:t>
            </a:r>
          </a:p>
        </p:txBody>
      </p:sp>
      <p:sp>
        <p:nvSpPr>
          <p:cNvPr id="25679" name="Text Box 79"/>
          <p:cNvSpPr txBox="1">
            <a:spLocks noChangeArrowheads="1"/>
          </p:cNvSpPr>
          <p:nvPr/>
        </p:nvSpPr>
        <p:spPr bwMode="auto">
          <a:xfrm rot="19651729">
            <a:off x="8077200" y="2438400"/>
            <a:ext cx="2266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FF0000"/>
                </a:solidFill>
              </a:rPr>
              <a:t>Можно рассуждать иначе</a:t>
            </a:r>
          </a:p>
        </p:txBody>
      </p:sp>
      <p:sp>
        <p:nvSpPr>
          <p:cNvPr id="25680" name="AutoShape 80"/>
          <p:cNvSpPr>
            <a:spLocks noChangeArrowheads="1"/>
          </p:cNvSpPr>
          <p:nvPr/>
        </p:nvSpPr>
        <p:spPr bwMode="auto">
          <a:xfrm>
            <a:off x="3657600" y="1981200"/>
            <a:ext cx="4191000" cy="762000"/>
          </a:xfrm>
          <a:prstGeom prst="wedgeRectCallout">
            <a:avLst>
              <a:gd name="adj1" fmla="val -63560"/>
              <a:gd name="adj2" fmla="val -39792"/>
            </a:avLst>
          </a:prstGeom>
          <a:gradFill rotWithShape="1">
            <a:gsLst>
              <a:gs pos="0">
                <a:srgbClr val="33CCFF">
                  <a:alpha val="35001"/>
                </a:srgbClr>
              </a:gs>
              <a:gs pos="100000">
                <a:srgbClr val="66FFFF">
                  <a:alpha val="33000"/>
                </a:srgbClr>
              </a:gs>
            </a:gsLst>
            <a:lin ang="54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Запишем функцию в удобном для дифференцирования виде</a:t>
            </a:r>
          </a:p>
        </p:txBody>
      </p:sp>
    </p:spTree>
    <p:extLst>
      <p:ext uri="{BB962C8B-B14F-4D97-AF65-F5344CB8AC3E}">
        <p14:creationId xmlns:p14="http://schemas.microsoft.com/office/powerpoint/2010/main" val="316334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56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5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51" grpId="0"/>
      <p:bldP spid="25668" grpId="0"/>
      <p:bldP spid="25679" grpId="0"/>
      <p:bldP spid="25680" grpId="0" animBg="1"/>
      <p:bldP spid="2568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4572000" y="242888"/>
            <a:ext cx="594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</a:t>
            </a:r>
            <a:endParaRPr lang="en-US" altLang="ru-RU" sz="8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ln(</a:t>
            </a:r>
            <a:r>
              <a:rPr lang="ru-RU" altLang="ru-RU" sz="2000">
                <a:solidFill>
                  <a:srgbClr val="000000"/>
                </a:solidFill>
              </a:rPr>
              <a:t>11</a:t>
            </a:r>
            <a:r>
              <a:rPr lang="en-US" altLang="ru-RU" sz="2000">
                <a:solidFill>
                  <a:srgbClr val="000000"/>
                </a:solidFill>
              </a:rPr>
              <a:t>x</a:t>
            </a:r>
            <a:r>
              <a:rPr lang="ru-RU" altLang="ru-RU" sz="2000">
                <a:solidFill>
                  <a:srgbClr val="000000"/>
                </a:solidFill>
              </a:rPr>
              <a:t>)</a:t>
            </a:r>
            <a:r>
              <a:rPr lang="en-US" altLang="ru-RU" sz="2000">
                <a:solidFill>
                  <a:srgbClr val="000000"/>
                </a:solidFill>
              </a:rPr>
              <a:t> – </a:t>
            </a:r>
            <a:r>
              <a:rPr lang="ru-RU" altLang="ru-RU" sz="2000">
                <a:solidFill>
                  <a:srgbClr val="000000"/>
                </a:solidFill>
              </a:rPr>
              <a:t>11</a:t>
            </a:r>
            <a:r>
              <a:rPr lang="en-US" altLang="ru-RU" sz="2000">
                <a:solidFill>
                  <a:srgbClr val="000000"/>
                </a:solidFill>
              </a:rPr>
              <a:t>x</a:t>
            </a:r>
            <a:r>
              <a:rPr lang="ru-RU" altLang="ru-RU" sz="2000">
                <a:solidFill>
                  <a:srgbClr val="000000"/>
                </a:solidFill>
              </a:rPr>
              <a:t> + 9 на отрезке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38600" y="5867401"/>
            <a:ext cx="3671888" cy="646113"/>
            <a:chOff x="3024" y="1408"/>
            <a:chExt cx="2313" cy="407"/>
          </a:xfrm>
        </p:grpSpPr>
        <p:grpSp>
          <p:nvGrpSpPr>
            <p:cNvPr id="14416" name="Group 4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4431" name="Text Box 5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4432" name="Text Box 6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4433" name="Text Box 7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4434" name="Text Box 8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4435" name="Text Box 9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4417" name="Rectangle 10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418" name="AutoShape 11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419" name="Text Box 12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420" name="Rectangle 13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421" name="Rectangle 14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422" name="Rectangle 15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423" name="Rectangle 16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424" name="Rectangle 17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425" name="Rectangle 18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426" name="Text Box 19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427" name="Text Box 20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428" name="Text Box 21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4429" name="Text Box 22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4430" name="Text Box 23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4648200" y="2413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11. 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5486400" y="4191001"/>
            <a:ext cx="59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max</a:t>
            </a:r>
            <a:endParaRPr lang="ru-RU" b="1" i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6650" name="AutoShape 26"/>
          <p:cNvSpPr>
            <a:spLocks noChangeArrowheads="1"/>
          </p:cNvSpPr>
          <p:nvPr/>
        </p:nvSpPr>
        <p:spPr bwMode="auto">
          <a:xfrm>
            <a:off x="7848600" y="3429000"/>
            <a:ext cx="2514600" cy="2362200"/>
          </a:xfrm>
          <a:prstGeom prst="wedgeRectCallout">
            <a:avLst>
              <a:gd name="adj1" fmla="val -114014"/>
              <a:gd name="adj2" fmla="val -10079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Наибольшее значение функция будет принимать в точке максимума.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Можно сэкономить на вычислениях значений функции в концах отрезка.</a:t>
            </a:r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828800" y="533400"/>
            <a:ext cx="2082800" cy="723900"/>
            <a:chOff x="1256" y="2304"/>
            <a:chExt cx="1312" cy="456"/>
          </a:xfrm>
        </p:grpSpPr>
        <p:pic>
          <p:nvPicPr>
            <p:cNvPr id="14406" name="Picture 28" descr="ksirc_2183_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" y="2304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407" name="Group 29"/>
            <p:cNvGrpSpPr>
              <a:grpSpLocks/>
            </p:cNvGrpSpPr>
            <p:nvPr/>
          </p:nvGrpSpPr>
          <p:grpSpPr bwMode="auto">
            <a:xfrm>
              <a:off x="1680" y="2304"/>
              <a:ext cx="888" cy="456"/>
              <a:chOff x="1680" y="2304"/>
              <a:chExt cx="888" cy="456"/>
            </a:xfrm>
          </p:grpSpPr>
          <p:sp>
            <p:nvSpPr>
              <p:cNvPr id="14408" name="Rectangle 30"/>
              <p:cNvSpPr>
                <a:spLocks noChangeArrowheads="1"/>
              </p:cNvSpPr>
              <p:nvPr/>
            </p:nvSpPr>
            <p:spPr bwMode="auto">
              <a:xfrm>
                <a:off x="1680" y="2309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(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4409" name="Rectangle 31"/>
              <p:cNvSpPr>
                <a:spLocks noChangeArrowheads="1"/>
              </p:cNvSpPr>
              <p:nvPr/>
            </p:nvSpPr>
            <p:spPr bwMode="auto">
              <a:xfrm>
                <a:off x="2073" y="2304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)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4410" name="Rectangle 32"/>
              <p:cNvSpPr>
                <a:spLocks noChangeArrowheads="1"/>
              </p:cNvSpPr>
              <p:nvPr/>
            </p:nvSpPr>
            <p:spPr bwMode="auto">
              <a:xfrm>
                <a:off x="2157" y="2344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26657" name="Rectangle 33"/>
              <p:cNvSpPr>
                <a:spLocks noChangeArrowheads="1"/>
              </p:cNvSpPr>
              <p:nvPr/>
            </p:nvSpPr>
            <p:spPr bwMode="auto">
              <a:xfrm>
                <a:off x="2439" y="233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4412" name="Rectangle 34"/>
              <p:cNvSpPr>
                <a:spLocks noChangeArrowheads="1"/>
              </p:cNvSpPr>
              <p:nvPr/>
            </p:nvSpPr>
            <p:spPr bwMode="auto">
              <a:xfrm>
                <a:off x="1773" y="2376"/>
                <a:ext cx="299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lnx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4413" name="Rectangle 35"/>
              <p:cNvSpPr>
                <a:spLocks noChangeArrowheads="1"/>
              </p:cNvSpPr>
              <p:nvPr/>
            </p:nvSpPr>
            <p:spPr bwMode="auto">
              <a:xfrm>
                <a:off x="2257" y="2377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=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26660" name="Rectangle 36"/>
              <p:cNvSpPr>
                <a:spLocks noChangeArrowheads="1"/>
              </p:cNvSpPr>
              <p:nvPr/>
            </p:nvSpPr>
            <p:spPr bwMode="auto">
              <a:xfrm>
                <a:off x="2448" y="2568"/>
                <a:ext cx="9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x</a:t>
                </a:r>
                <a:endParaRPr lang="ru-RU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4415" name="Freeform 37"/>
              <p:cNvSpPr>
                <a:spLocks/>
              </p:cNvSpPr>
              <p:nvPr/>
            </p:nvSpPr>
            <p:spPr bwMode="auto">
              <a:xfrm>
                <a:off x="2416" y="2552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graphicFrame>
        <p:nvGraphicFramePr>
          <p:cNvPr id="26662" name="Object 38"/>
          <p:cNvGraphicFramePr>
            <a:graphicFrameLocks noChangeAspect="1"/>
          </p:cNvGraphicFramePr>
          <p:nvPr/>
        </p:nvGraphicFramePr>
        <p:xfrm>
          <a:off x="3276600" y="4648201"/>
          <a:ext cx="4076700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Формула" r:id="rId4" imgW="1993680" imgH="431640" progId="Equation.3">
                  <p:embed/>
                </p:oleObj>
              </mc:Choice>
              <mc:Fallback>
                <p:oleObj name="Формула" r:id="rId4" imgW="1993680" imgH="431640" progId="Equation.3">
                  <p:embed/>
                  <p:pic>
                    <p:nvPicPr>
                      <p:cNvPr id="26662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648201"/>
                        <a:ext cx="4076700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1828800" y="14478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6664" name="Object 40"/>
          <p:cNvGraphicFramePr>
            <a:graphicFrameLocks noChangeAspect="1"/>
          </p:cNvGraphicFramePr>
          <p:nvPr/>
        </p:nvGraphicFramePr>
        <p:xfrm>
          <a:off x="4343401" y="1143000"/>
          <a:ext cx="5584825" cy="165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Формула" r:id="rId6" imgW="2730240" imgH="812520" progId="Equation.3">
                  <p:embed/>
                </p:oleObj>
              </mc:Choice>
              <mc:Fallback>
                <p:oleObj name="Формула" r:id="rId6" imgW="2730240" imgH="812520" progId="Equation.3">
                  <p:embed/>
                  <p:pic>
                    <p:nvPicPr>
                      <p:cNvPr id="26664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1" y="1143000"/>
                        <a:ext cx="5584825" cy="165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1828801" y="22098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029200" y="3733801"/>
            <a:ext cx="1600200" cy="257175"/>
            <a:chOff x="2208" y="2352"/>
            <a:chExt cx="1008" cy="162"/>
          </a:xfrm>
        </p:grpSpPr>
        <p:sp>
          <p:nvSpPr>
            <p:cNvPr id="14404" name="Line 43"/>
            <p:cNvSpPr>
              <a:spLocks noChangeShapeType="1"/>
            </p:cNvSpPr>
            <p:nvPr/>
          </p:nvSpPr>
          <p:spPr bwMode="auto">
            <a:xfrm>
              <a:off x="2880" y="2352"/>
              <a:ext cx="336" cy="1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405" name="Line 44"/>
            <p:cNvSpPr>
              <a:spLocks noChangeShapeType="1"/>
            </p:cNvSpPr>
            <p:nvPr/>
          </p:nvSpPr>
          <p:spPr bwMode="auto">
            <a:xfrm flipV="1">
              <a:off x="2208" y="2361"/>
              <a:ext cx="336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5257801" y="3214688"/>
            <a:ext cx="1039813" cy="457200"/>
            <a:chOff x="2352" y="2025"/>
            <a:chExt cx="655" cy="288"/>
          </a:xfrm>
        </p:grpSpPr>
        <p:sp>
          <p:nvSpPr>
            <p:cNvPr id="26670" name="Text Box 46"/>
            <p:cNvSpPr txBox="1">
              <a:spLocks noChangeArrowheads="1"/>
            </p:cNvSpPr>
            <p:nvPr/>
          </p:nvSpPr>
          <p:spPr bwMode="auto">
            <a:xfrm>
              <a:off x="2784" y="202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–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6671" name="Text Box 47"/>
            <p:cNvSpPr txBox="1">
              <a:spLocks noChangeArrowheads="1"/>
            </p:cNvSpPr>
            <p:nvPr/>
          </p:nvSpPr>
          <p:spPr bwMode="auto">
            <a:xfrm>
              <a:off x="2352" y="202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+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4114800" y="3203576"/>
            <a:ext cx="3225800" cy="1058863"/>
            <a:chOff x="1632" y="2018"/>
            <a:chExt cx="2032" cy="667"/>
          </a:xfrm>
        </p:grpSpPr>
        <p:sp>
          <p:nvSpPr>
            <p:cNvPr id="14393" name="Text Box 49"/>
            <p:cNvSpPr txBox="1">
              <a:spLocks noChangeArrowheads="1"/>
            </p:cNvSpPr>
            <p:nvPr/>
          </p:nvSpPr>
          <p:spPr bwMode="auto">
            <a:xfrm>
              <a:off x="3412" y="2210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x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394" name="Freeform 50"/>
            <p:cNvSpPr>
              <a:spLocks/>
            </p:cNvSpPr>
            <p:nvPr/>
          </p:nvSpPr>
          <p:spPr bwMode="auto">
            <a:xfrm>
              <a:off x="1632" y="2258"/>
              <a:ext cx="2032" cy="1"/>
            </a:xfrm>
            <a:custGeom>
              <a:avLst/>
              <a:gdLst>
                <a:gd name="T0" fmla="*/ 0 w 2032"/>
                <a:gd name="T1" fmla="*/ 0 h 1"/>
                <a:gd name="T2" fmla="*/ 2032 w 2032"/>
                <a:gd name="T3" fmla="*/ 0 h 1"/>
                <a:gd name="T4" fmla="*/ 0 60000 65536"/>
                <a:gd name="T5" fmla="*/ 0 60000 65536"/>
                <a:gd name="T6" fmla="*/ 0 w 2032"/>
                <a:gd name="T7" fmla="*/ 0 h 1"/>
                <a:gd name="T8" fmla="*/ 2032 w 20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32" h="1">
                  <a:moveTo>
                    <a:pt x="0" y="0"/>
                  </a:moveTo>
                  <a:lnTo>
                    <a:pt x="203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395" name="Text Box 51"/>
            <p:cNvSpPr txBox="1">
              <a:spLocks noChangeArrowheads="1"/>
            </p:cNvSpPr>
            <p:nvPr/>
          </p:nvSpPr>
          <p:spPr bwMode="auto">
            <a:xfrm>
              <a:off x="1632" y="2018"/>
              <a:ext cx="2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r>
                <a:rPr lang="en-US" altLang="ru-RU" baseline="30000">
                  <a:solidFill>
                    <a:srgbClr val="000000"/>
                  </a:solidFill>
                </a:rPr>
                <a:t>\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396" name="Text Box 52"/>
            <p:cNvSpPr txBox="1">
              <a:spLocks noChangeArrowheads="1"/>
            </p:cNvSpPr>
            <p:nvPr/>
          </p:nvSpPr>
          <p:spPr bwMode="auto">
            <a:xfrm>
              <a:off x="1632" y="2210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4397" name="Line 53"/>
            <p:cNvSpPr>
              <a:spLocks noChangeShapeType="1"/>
            </p:cNvSpPr>
            <p:nvPr/>
          </p:nvSpPr>
          <p:spPr bwMode="auto">
            <a:xfrm>
              <a:off x="2688" y="2217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4398" name="Group 54"/>
            <p:cNvGrpSpPr>
              <a:grpSpLocks/>
            </p:cNvGrpSpPr>
            <p:nvPr/>
          </p:nvGrpSpPr>
          <p:grpSpPr bwMode="auto">
            <a:xfrm>
              <a:off x="2592" y="2304"/>
              <a:ext cx="248" cy="381"/>
              <a:chOff x="4744" y="1419"/>
              <a:chExt cx="248" cy="381"/>
            </a:xfrm>
          </p:grpSpPr>
          <p:sp>
            <p:nvSpPr>
              <p:cNvPr id="26679" name="Rectangle 55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6680" name="Rectangle 56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11</a:t>
                </a:r>
              </a:p>
            </p:txBody>
          </p:sp>
          <p:sp>
            <p:nvSpPr>
              <p:cNvPr id="14401" name="Freeform 57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0" name="Group 58"/>
          <p:cNvGrpSpPr>
            <a:grpSpLocks/>
          </p:cNvGrpSpPr>
          <p:nvPr/>
        </p:nvGrpSpPr>
        <p:grpSpPr bwMode="auto">
          <a:xfrm>
            <a:off x="4711700" y="2986088"/>
            <a:ext cx="2311400" cy="609600"/>
            <a:chOff x="2392" y="1776"/>
            <a:chExt cx="1456" cy="384"/>
          </a:xfrm>
        </p:grpSpPr>
        <p:sp>
          <p:nvSpPr>
            <p:cNvPr id="14384" name="Freeform 59"/>
            <p:cNvSpPr>
              <a:spLocks/>
            </p:cNvSpPr>
            <p:nvPr/>
          </p:nvSpPr>
          <p:spPr bwMode="auto">
            <a:xfrm>
              <a:off x="2544" y="1968"/>
              <a:ext cx="1104" cy="192"/>
            </a:xfrm>
            <a:custGeom>
              <a:avLst/>
              <a:gdLst>
                <a:gd name="T0" fmla="*/ 0 w 864"/>
                <a:gd name="T1" fmla="*/ 144 h 144"/>
                <a:gd name="T2" fmla="*/ 96 w 864"/>
                <a:gd name="T3" fmla="*/ 0 h 144"/>
                <a:gd name="T4" fmla="*/ 768 w 864"/>
                <a:gd name="T5" fmla="*/ 0 h 144"/>
                <a:gd name="T6" fmla="*/ 864 w 864"/>
                <a:gd name="T7" fmla="*/ 144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64"/>
                <a:gd name="T13" fmla="*/ 0 h 144"/>
                <a:gd name="T14" fmla="*/ 864 w 864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4" h="144">
                  <a:moveTo>
                    <a:pt x="0" y="144"/>
                  </a:moveTo>
                  <a:lnTo>
                    <a:pt x="96" y="0"/>
                  </a:lnTo>
                  <a:lnTo>
                    <a:pt x="768" y="0"/>
                  </a:lnTo>
                  <a:lnTo>
                    <a:pt x="864" y="14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14385" name="Group 60"/>
            <p:cNvGrpSpPr>
              <a:grpSpLocks/>
            </p:cNvGrpSpPr>
            <p:nvPr/>
          </p:nvGrpSpPr>
          <p:grpSpPr bwMode="auto">
            <a:xfrm>
              <a:off x="3600" y="1776"/>
              <a:ext cx="248" cy="381"/>
              <a:chOff x="4744" y="1419"/>
              <a:chExt cx="248" cy="381"/>
            </a:xfrm>
          </p:grpSpPr>
          <p:sp>
            <p:nvSpPr>
              <p:cNvPr id="26685" name="Rectangle 61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5</a:t>
                </a:r>
              </a:p>
            </p:txBody>
          </p:sp>
          <p:sp>
            <p:nvSpPr>
              <p:cNvPr id="26686" name="Rectangle 62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22</a:t>
                </a:r>
              </a:p>
            </p:txBody>
          </p:sp>
          <p:sp>
            <p:nvSpPr>
              <p:cNvPr id="14392" name="Freeform 63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386" name="Group 64"/>
            <p:cNvGrpSpPr>
              <a:grpSpLocks/>
            </p:cNvGrpSpPr>
            <p:nvPr/>
          </p:nvGrpSpPr>
          <p:grpSpPr bwMode="auto">
            <a:xfrm>
              <a:off x="2392" y="1776"/>
              <a:ext cx="248" cy="381"/>
              <a:chOff x="4744" y="1419"/>
              <a:chExt cx="248" cy="381"/>
            </a:xfrm>
          </p:grpSpPr>
          <p:sp>
            <p:nvSpPr>
              <p:cNvPr id="26689" name="Rectangle 65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6690" name="Rectangle 66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22</a:t>
                </a:r>
              </a:p>
            </p:txBody>
          </p:sp>
          <p:sp>
            <p:nvSpPr>
              <p:cNvPr id="14389" name="Freeform 67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3" name="Group 68"/>
          <p:cNvGrpSpPr>
            <a:grpSpLocks/>
          </p:cNvGrpSpPr>
          <p:nvPr/>
        </p:nvGrpSpPr>
        <p:grpSpPr bwMode="auto">
          <a:xfrm>
            <a:off x="6629401" y="2133600"/>
            <a:ext cx="2428875" cy="609600"/>
            <a:chOff x="3568" y="1344"/>
            <a:chExt cx="1530" cy="384"/>
          </a:xfrm>
        </p:grpSpPr>
        <p:grpSp>
          <p:nvGrpSpPr>
            <p:cNvPr id="14369" name="Group 69"/>
            <p:cNvGrpSpPr>
              <a:grpSpLocks/>
            </p:cNvGrpSpPr>
            <p:nvPr/>
          </p:nvGrpSpPr>
          <p:grpSpPr bwMode="auto">
            <a:xfrm>
              <a:off x="4416" y="1344"/>
              <a:ext cx="682" cy="384"/>
              <a:chOff x="4656" y="1424"/>
              <a:chExt cx="682" cy="384"/>
            </a:xfrm>
          </p:grpSpPr>
          <p:sp>
            <p:nvSpPr>
              <p:cNvPr id="14375" name="Rectangle 70"/>
              <p:cNvSpPr>
                <a:spLocks noChangeArrowheads="1"/>
              </p:cNvSpPr>
              <p:nvPr/>
            </p:nvSpPr>
            <p:spPr bwMode="auto">
              <a:xfrm>
                <a:off x="4656" y="1464"/>
                <a:ext cx="682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800">
                    <a:solidFill>
                      <a:srgbClr val="000000"/>
                    </a:solidFill>
                  </a:rPr>
                  <a:t>[    ;  </a:t>
                </a:r>
                <a:r>
                  <a:rPr lang="ru-RU" altLang="ru-RU" sz="2800">
                    <a:solidFill>
                      <a:srgbClr val="000000"/>
                    </a:solidFill>
                  </a:rPr>
                  <a:t> </a:t>
                </a:r>
                <a:r>
                  <a:rPr lang="en-US" altLang="ru-RU" sz="2800">
                    <a:solidFill>
                      <a:srgbClr val="000000"/>
                    </a:solidFill>
                  </a:rPr>
                  <a:t> ]</a:t>
                </a: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376" name="Group 71"/>
              <p:cNvGrpSpPr>
                <a:grpSpLocks/>
              </p:cNvGrpSpPr>
              <p:nvPr/>
            </p:nvGrpSpPr>
            <p:grpSpPr bwMode="auto">
              <a:xfrm>
                <a:off x="4768" y="1427"/>
                <a:ext cx="248" cy="381"/>
                <a:chOff x="4744" y="1419"/>
                <a:chExt cx="248" cy="381"/>
              </a:xfrm>
            </p:grpSpPr>
            <p:sp>
              <p:nvSpPr>
                <p:cNvPr id="26696" name="Rectangle 72"/>
                <p:cNvSpPr>
                  <a:spLocks noChangeArrowheads="1"/>
                </p:cNvSpPr>
                <p:nvPr/>
              </p:nvSpPr>
              <p:spPr bwMode="auto">
                <a:xfrm>
                  <a:off x="4783" y="1419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1</a:t>
                  </a:r>
                  <a:endPara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endParaRPr>
                </a:p>
              </p:txBody>
            </p:sp>
            <p:sp>
              <p:nvSpPr>
                <p:cNvPr id="26697" name="Rectangle 73"/>
                <p:cNvSpPr>
                  <a:spLocks noChangeArrowheads="1"/>
                </p:cNvSpPr>
                <p:nvPr/>
              </p:nvSpPr>
              <p:spPr bwMode="auto">
                <a:xfrm>
                  <a:off x="4744" y="1608"/>
                  <a:ext cx="24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ru-RU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22</a:t>
                  </a:r>
                </a:p>
              </p:txBody>
            </p:sp>
            <p:sp>
              <p:nvSpPr>
                <p:cNvPr id="14383" name="Freeform 74"/>
                <p:cNvSpPr>
                  <a:spLocks/>
                </p:cNvSpPr>
                <p:nvPr/>
              </p:nvSpPr>
              <p:spPr bwMode="auto">
                <a:xfrm>
                  <a:off x="4760" y="1616"/>
                  <a:ext cx="152" cy="1"/>
                </a:xfrm>
                <a:custGeom>
                  <a:avLst/>
                  <a:gdLst>
                    <a:gd name="T0" fmla="*/ 0 w 152"/>
                    <a:gd name="T1" fmla="*/ 0 h 1"/>
                    <a:gd name="T2" fmla="*/ 152 w 152"/>
                    <a:gd name="T3" fmla="*/ 1 h 1"/>
                    <a:gd name="T4" fmla="*/ 0 60000 65536"/>
                    <a:gd name="T5" fmla="*/ 0 60000 65536"/>
                    <a:gd name="T6" fmla="*/ 0 w 152"/>
                    <a:gd name="T7" fmla="*/ 0 h 1"/>
                    <a:gd name="T8" fmla="*/ 152 w 152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52" h="1">
                      <a:moveTo>
                        <a:pt x="0" y="0"/>
                      </a:moveTo>
                      <a:lnTo>
                        <a:pt x="152" y="1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4377" name="Group 75"/>
              <p:cNvGrpSpPr>
                <a:grpSpLocks/>
              </p:cNvGrpSpPr>
              <p:nvPr/>
            </p:nvGrpSpPr>
            <p:grpSpPr bwMode="auto">
              <a:xfrm>
                <a:off x="5056" y="1424"/>
                <a:ext cx="248" cy="381"/>
                <a:chOff x="4744" y="1419"/>
                <a:chExt cx="248" cy="381"/>
              </a:xfrm>
            </p:grpSpPr>
            <p:sp>
              <p:nvSpPr>
                <p:cNvPr id="26700" name="Rectangle 76"/>
                <p:cNvSpPr>
                  <a:spLocks noChangeArrowheads="1"/>
                </p:cNvSpPr>
                <p:nvPr/>
              </p:nvSpPr>
              <p:spPr bwMode="auto">
                <a:xfrm>
                  <a:off x="4783" y="1419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ru-RU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5</a:t>
                  </a:r>
                </a:p>
              </p:txBody>
            </p:sp>
            <p:sp>
              <p:nvSpPr>
                <p:cNvPr id="26701" name="Rectangle 77"/>
                <p:cNvSpPr>
                  <a:spLocks noChangeArrowheads="1"/>
                </p:cNvSpPr>
                <p:nvPr/>
              </p:nvSpPr>
              <p:spPr bwMode="auto">
                <a:xfrm>
                  <a:off x="4744" y="1608"/>
                  <a:ext cx="24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ru-RU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22</a:t>
                  </a:r>
                </a:p>
              </p:txBody>
            </p:sp>
            <p:sp>
              <p:nvSpPr>
                <p:cNvPr id="14380" name="Freeform 78"/>
                <p:cNvSpPr>
                  <a:spLocks/>
                </p:cNvSpPr>
                <p:nvPr/>
              </p:nvSpPr>
              <p:spPr bwMode="auto">
                <a:xfrm>
                  <a:off x="4760" y="1616"/>
                  <a:ext cx="152" cy="1"/>
                </a:xfrm>
                <a:custGeom>
                  <a:avLst/>
                  <a:gdLst>
                    <a:gd name="T0" fmla="*/ 0 w 152"/>
                    <a:gd name="T1" fmla="*/ 0 h 1"/>
                    <a:gd name="T2" fmla="*/ 152 w 152"/>
                    <a:gd name="T3" fmla="*/ 1 h 1"/>
                    <a:gd name="T4" fmla="*/ 0 60000 65536"/>
                    <a:gd name="T5" fmla="*/ 0 60000 65536"/>
                    <a:gd name="T6" fmla="*/ 0 w 152"/>
                    <a:gd name="T7" fmla="*/ 0 h 1"/>
                    <a:gd name="T8" fmla="*/ 152 w 152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52" h="1">
                      <a:moveTo>
                        <a:pt x="0" y="0"/>
                      </a:moveTo>
                      <a:lnTo>
                        <a:pt x="152" y="1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4370" name="Group 79"/>
            <p:cNvGrpSpPr>
              <a:grpSpLocks/>
            </p:cNvGrpSpPr>
            <p:nvPr/>
          </p:nvGrpSpPr>
          <p:grpSpPr bwMode="auto">
            <a:xfrm>
              <a:off x="3888" y="1344"/>
              <a:ext cx="248" cy="381"/>
              <a:chOff x="4744" y="1419"/>
              <a:chExt cx="248" cy="381"/>
            </a:xfrm>
          </p:grpSpPr>
          <p:sp>
            <p:nvSpPr>
              <p:cNvPr id="26704" name="Rectangle 80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6705" name="Rectangle 81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11</a:t>
                </a:r>
              </a:p>
            </p:txBody>
          </p:sp>
          <p:sp>
            <p:nvSpPr>
              <p:cNvPr id="14374" name="Freeform 82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71" name="Rectangle 83"/>
            <p:cNvSpPr>
              <a:spLocks noChangeArrowheads="1"/>
            </p:cNvSpPr>
            <p:nvPr/>
          </p:nvSpPr>
          <p:spPr bwMode="auto">
            <a:xfrm>
              <a:off x="3568" y="1422"/>
              <a:ext cx="3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4340" name="Object 84"/>
            <p:cNvGraphicFramePr>
              <a:graphicFrameLocks noChangeAspect="1"/>
            </p:cNvGraphicFramePr>
            <p:nvPr/>
          </p:nvGraphicFramePr>
          <p:xfrm>
            <a:off x="4176" y="1440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4" name="Формула" r:id="rId8" imgW="126720" imgH="126720" progId="Equation.3">
                    <p:embed/>
                  </p:oleObj>
                </mc:Choice>
                <mc:Fallback>
                  <p:oleObj name="Формула" r:id="rId8" imgW="126720" imgH="126720" progId="Equation.3">
                    <p:embed/>
                    <p:pic>
                      <p:nvPicPr>
                        <p:cNvPr id="14340" name="Object 8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6" y="1440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56" name="Group 85"/>
          <p:cNvGrpSpPr>
            <a:grpSpLocks/>
          </p:cNvGrpSpPr>
          <p:nvPr/>
        </p:nvGrpSpPr>
        <p:grpSpPr bwMode="auto">
          <a:xfrm>
            <a:off x="8953501" y="571500"/>
            <a:ext cx="1082675" cy="609600"/>
            <a:chOff x="4656" y="1424"/>
            <a:chExt cx="682" cy="384"/>
          </a:xfrm>
        </p:grpSpPr>
        <p:sp>
          <p:nvSpPr>
            <p:cNvPr id="14360" name="Rectangle 86"/>
            <p:cNvSpPr>
              <a:spLocks noChangeArrowheads="1"/>
            </p:cNvSpPr>
            <p:nvPr/>
          </p:nvSpPr>
          <p:spPr bwMode="auto">
            <a:xfrm>
              <a:off x="4656" y="1464"/>
              <a:ext cx="682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>
                  <a:solidFill>
                    <a:srgbClr val="000000"/>
                  </a:solidFill>
                </a:rPr>
                <a:t>[    ;  </a:t>
              </a:r>
              <a:r>
                <a:rPr lang="ru-RU" altLang="ru-RU" sz="2800">
                  <a:solidFill>
                    <a:srgbClr val="000000"/>
                  </a:solidFill>
                </a:rPr>
                <a:t> </a:t>
              </a:r>
              <a:r>
                <a:rPr lang="en-US" altLang="ru-RU" sz="2800">
                  <a:solidFill>
                    <a:srgbClr val="000000"/>
                  </a:solidFill>
                </a:rPr>
                <a:t> ]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14361" name="Group 87"/>
            <p:cNvGrpSpPr>
              <a:grpSpLocks/>
            </p:cNvGrpSpPr>
            <p:nvPr/>
          </p:nvGrpSpPr>
          <p:grpSpPr bwMode="auto">
            <a:xfrm>
              <a:off x="4768" y="1427"/>
              <a:ext cx="248" cy="381"/>
              <a:chOff x="4744" y="1419"/>
              <a:chExt cx="248" cy="381"/>
            </a:xfrm>
          </p:grpSpPr>
          <p:sp>
            <p:nvSpPr>
              <p:cNvPr id="26712" name="Rectangle 88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6713" name="Rectangle 89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22</a:t>
                </a:r>
              </a:p>
            </p:txBody>
          </p:sp>
          <p:sp>
            <p:nvSpPr>
              <p:cNvPr id="14368" name="Freeform 90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362" name="Group 91"/>
            <p:cNvGrpSpPr>
              <a:grpSpLocks/>
            </p:cNvGrpSpPr>
            <p:nvPr/>
          </p:nvGrpSpPr>
          <p:grpSpPr bwMode="auto">
            <a:xfrm>
              <a:off x="5056" y="1424"/>
              <a:ext cx="248" cy="381"/>
              <a:chOff x="4744" y="1419"/>
              <a:chExt cx="248" cy="381"/>
            </a:xfrm>
          </p:grpSpPr>
          <p:sp>
            <p:nvSpPr>
              <p:cNvPr id="26716" name="Rectangle 92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5</a:t>
                </a:r>
              </a:p>
            </p:txBody>
          </p:sp>
          <p:sp>
            <p:nvSpPr>
              <p:cNvPr id="26717" name="Rectangle 93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22</a:t>
                </a:r>
              </a:p>
            </p:txBody>
          </p:sp>
          <p:sp>
            <p:nvSpPr>
              <p:cNvPr id="14365" name="Freeform 94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6719" name="AutoShape 95"/>
          <p:cNvSpPr>
            <a:spLocks noChangeArrowheads="1"/>
          </p:cNvSpPr>
          <p:nvPr/>
        </p:nvSpPr>
        <p:spPr bwMode="auto">
          <a:xfrm>
            <a:off x="4419600" y="4419600"/>
            <a:ext cx="304800" cy="381000"/>
          </a:xfrm>
          <a:prstGeom prst="wedgeRectCallout">
            <a:avLst>
              <a:gd name="adj1" fmla="val 21875"/>
              <a:gd name="adj2" fmla="val 84167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7486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6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этом номере есть всего два типа заданий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651" y="1807700"/>
            <a:ext cx="9348716" cy="33511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2" y="5747235"/>
            <a:ext cx="12004343" cy="71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4572000" y="242888"/>
            <a:ext cx="594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</a:t>
            </a:r>
            <a:endParaRPr lang="en-US" altLang="ru-RU" sz="8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</a:t>
            </a:r>
            <a:r>
              <a:rPr lang="ru-RU" altLang="ru-RU" sz="2000">
                <a:solidFill>
                  <a:srgbClr val="000000"/>
                </a:solidFill>
              </a:rPr>
              <a:t>2х</a:t>
            </a:r>
            <a:r>
              <a:rPr lang="ru-RU" altLang="ru-RU" sz="2000" baseline="30000">
                <a:solidFill>
                  <a:srgbClr val="000000"/>
                </a:solidFill>
              </a:rPr>
              <a:t>2 </a:t>
            </a:r>
            <a:r>
              <a:rPr lang="ru-RU" altLang="ru-RU" sz="2000">
                <a:solidFill>
                  <a:srgbClr val="000000"/>
                </a:solidFill>
              </a:rPr>
              <a:t>– </a:t>
            </a:r>
            <a:r>
              <a:rPr lang="en-US" altLang="ru-RU" sz="2000">
                <a:solidFill>
                  <a:srgbClr val="000000"/>
                </a:solidFill>
              </a:rPr>
              <a:t>5x + lnx – 3</a:t>
            </a:r>
            <a:r>
              <a:rPr lang="ru-RU" altLang="ru-RU" sz="2000">
                <a:solidFill>
                  <a:srgbClr val="000000"/>
                </a:solidFill>
              </a:rPr>
              <a:t> на отрезке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38600" y="5867401"/>
            <a:ext cx="3671888" cy="646113"/>
            <a:chOff x="3024" y="1408"/>
            <a:chExt cx="2313" cy="407"/>
          </a:xfrm>
        </p:grpSpPr>
        <p:grpSp>
          <p:nvGrpSpPr>
            <p:cNvPr id="15436" name="Group 4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5451" name="Text Box 5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5452" name="Text Box 6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5453" name="Text Box 7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5454" name="Text Box 8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5455" name="Text Box 9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5437" name="Rectangle 10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38" name="AutoShape 11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39" name="Text Box 12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5440" name="Rectangle 13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41" name="Rectangle 14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42" name="Rectangle 15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443" name="Rectangle 16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44" name="Rectangle 17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45" name="Rectangle 18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46" name="Text Box 19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447" name="Text Box 20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448" name="Text Box 21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15449" name="Text Box 22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5450" name="Text Box 23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4648200" y="2413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12. </a:t>
            </a:r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5562600" y="3962401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min</a:t>
            </a:r>
            <a:endParaRPr lang="ru-RU" b="1" i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674" name="AutoShape 26"/>
          <p:cNvSpPr>
            <a:spLocks noChangeArrowheads="1"/>
          </p:cNvSpPr>
          <p:nvPr/>
        </p:nvSpPr>
        <p:spPr bwMode="auto">
          <a:xfrm>
            <a:off x="7848600" y="3429000"/>
            <a:ext cx="2514600" cy="2362200"/>
          </a:xfrm>
          <a:prstGeom prst="wedgeRectCallout">
            <a:avLst>
              <a:gd name="adj1" fmla="val -114014"/>
              <a:gd name="adj2" fmla="val -10079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Наименьшее значение функция будет принимать в точке минимума.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Можно сэкономить на вычислениях значений функции в концах отрезка.</a:t>
            </a:r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133600" y="381000"/>
            <a:ext cx="2082800" cy="723900"/>
            <a:chOff x="1256" y="2304"/>
            <a:chExt cx="1312" cy="456"/>
          </a:xfrm>
        </p:grpSpPr>
        <p:pic>
          <p:nvPicPr>
            <p:cNvPr id="15426" name="Picture 28" descr="ksirc_2183_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" y="2304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427" name="Group 29"/>
            <p:cNvGrpSpPr>
              <a:grpSpLocks/>
            </p:cNvGrpSpPr>
            <p:nvPr/>
          </p:nvGrpSpPr>
          <p:grpSpPr bwMode="auto">
            <a:xfrm>
              <a:off x="1680" y="2304"/>
              <a:ext cx="888" cy="456"/>
              <a:chOff x="1680" y="2304"/>
              <a:chExt cx="888" cy="456"/>
            </a:xfrm>
          </p:grpSpPr>
          <p:sp>
            <p:nvSpPr>
              <p:cNvPr id="15428" name="Rectangle 30"/>
              <p:cNvSpPr>
                <a:spLocks noChangeArrowheads="1"/>
              </p:cNvSpPr>
              <p:nvPr/>
            </p:nvSpPr>
            <p:spPr bwMode="auto">
              <a:xfrm>
                <a:off x="1680" y="2309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(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5429" name="Rectangle 31"/>
              <p:cNvSpPr>
                <a:spLocks noChangeArrowheads="1"/>
              </p:cNvSpPr>
              <p:nvPr/>
            </p:nvSpPr>
            <p:spPr bwMode="auto">
              <a:xfrm>
                <a:off x="2073" y="2304"/>
                <a:ext cx="100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37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)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5430" name="Rectangle 32"/>
              <p:cNvSpPr>
                <a:spLocks noChangeArrowheads="1"/>
              </p:cNvSpPr>
              <p:nvPr/>
            </p:nvSpPr>
            <p:spPr bwMode="auto">
              <a:xfrm>
                <a:off x="2157" y="2344"/>
                <a:ext cx="3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6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/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27681" name="Rectangle 33"/>
              <p:cNvSpPr>
                <a:spLocks noChangeArrowheads="1"/>
              </p:cNvSpPr>
              <p:nvPr/>
            </p:nvSpPr>
            <p:spPr bwMode="auto">
              <a:xfrm>
                <a:off x="2439" y="233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432" name="Rectangle 34"/>
              <p:cNvSpPr>
                <a:spLocks noChangeArrowheads="1"/>
              </p:cNvSpPr>
              <p:nvPr/>
            </p:nvSpPr>
            <p:spPr bwMode="auto">
              <a:xfrm>
                <a:off x="1773" y="2376"/>
                <a:ext cx="299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800" b="1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lnx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5433" name="Rectangle 35"/>
              <p:cNvSpPr>
                <a:spLocks noChangeArrowheads="1"/>
              </p:cNvSpPr>
              <p:nvPr/>
            </p:nvSpPr>
            <p:spPr bwMode="auto">
              <a:xfrm>
                <a:off x="2257" y="2377"/>
                <a:ext cx="123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2800" b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=</a:t>
                </a:r>
                <a:endParaRPr lang="ru-RU" altLang="ru-RU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27684" name="Rectangle 36"/>
              <p:cNvSpPr>
                <a:spLocks noChangeArrowheads="1"/>
              </p:cNvSpPr>
              <p:nvPr/>
            </p:nvSpPr>
            <p:spPr bwMode="auto">
              <a:xfrm>
                <a:off x="2448" y="2568"/>
                <a:ext cx="9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x</a:t>
                </a:r>
                <a:endParaRPr lang="ru-RU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435" name="Freeform 37"/>
              <p:cNvSpPr>
                <a:spLocks/>
              </p:cNvSpPr>
              <p:nvPr/>
            </p:nvSpPr>
            <p:spPr bwMode="auto">
              <a:xfrm>
                <a:off x="2416" y="2552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graphicFrame>
        <p:nvGraphicFramePr>
          <p:cNvPr id="27686" name="Object 38"/>
          <p:cNvGraphicFramePr>
            <a:graphicFrameLocks noChangeAspect="1"/>
          </p:cNvGraphicFramePr>
          <p:nvPr/>
        </p:nvGraphicFramePr>
        <p:xfrm>
          <a:off x="3302001" y="4867276"/>
          <a:ext cx="4024313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Формула" r:id="rId4" imgW="1968480" imgH="215640" progId="Equation.3">
                  <p:embed/>
                </p:oleObj>
              </mc:Choice>
              <mc:Fallback>
                <p:oleObj name="Формула" r:id="rId4" imgW="1968480" imgH="215640" progId="Equation.3">
                  <p:embed/>
                  <p:pic>
                    <p:nvPicPr>
                      <p:cNvPr id="27686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1" y="4867276"/>
                        <a:ext cx="4024313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1828800" y="14478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7688" name="Object 40"/>
          <p:cNvGraphicFramePr>
            <a:graphicFrameLocks noChangeAspect="1"/>
          </p:cNvGraphicFramePr>
          <p:nvPr/>
        </p:nvGraphicFramePr>
        <p:xfrm>
          <a:off x="3733800" y="1143000"/>
          <a:ext cx="64008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Формула" r:id="rId6" imgW="2844720" imgH="571320" progId="Equation.3">
                  <p:embed/>
                </p:oleObj>
              </mc:Choice>
              <mc:Fallback>
                <p:oleObj name="Формула" r:id="rId6" imgW="2844720" imgH="571320" progId="Equation.3">
                  <p:embed/>
                  <p:pic>
                    <p:nvPicPr>
                      <p:cNvPr id="27688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143000"/>
                        <a:ext cx="6400800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89" name="Rectangle 41"/>
          <p:cNvSpPr>
            <a:spLocks noChangeArrowheads="1"/>
          </p:cNvSpPr>
          <p:nvPr/>
        </p:nvSpPr>
        <p:spPr bwMode="auto">
          <a:xfrm>
            <a:off x="1828801" y="22098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 flipV="1">
            <a:off x="5029200" y="3733801"/>
            <a:ext cx="1600200" cy="257175"/>
            <a:chOff x="2208" y="2352"/>
            <a:chExt cx="1008" cy="162"/>
          </a:xfrm>
        </p:grpSpPr>
        <p:sp>
          <p:nvSpPr>
            <p:cNvPr id="15424" name="Line 43"/>
            <p:cNvSpPr>
              <a:spLocks noChangeShapeType="1"/>
            </p:cNvSpPr>
            <p:nvPr/>
          </p:nvSpPr>
          <p:spPr bwMode="auto">
            <a:xfrm>
              <a:off x="2880" y="2352"/>
              <a:ext cx="336" cy="1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425" name="Line 44"/>
            <p:cNvSpPr>
              <a:spLocks noChangeShapeType="1"/>
            </p:cNvSpPr>
            <p:nvPr/>
          </p:nvSpPr>
          <p:spPr bwMode="auto">
            <a:xfrm flipV="1">
              <a:off x="2208" y="2361"/>
              <a:ext cx="336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 flipH="1">
            <a:off x="5257801" y="3214688"/>
            <a:ext cx="1039813" cy="457200"/>
            <a:chOff x="2352" y="2025"/>
            <a:chExt cx="655" cy="288"/>
          </a:xfrm>
        </p:grpSpPr>
        <p:sp>
          <p:nvSpPr>
            <p:cNvPr id="27694" name="Text Box 46"/>
            <p:cNvSpPr txBox="1">
              <a:spLocks noChangeArrowheads="1"/>
            </p:cNvSpPr>
            <p:nvPr/>
          </p:nvSpPr>
          <p:spPr bwMode="auto">
            <a:xfrm flipH="1">
              <a:off x="2784" y="202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–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7695" name="Text Box 47"/>
            <p:cNvSpPr txBox="1">
              <a:spLocks noChangeArrowheads="1"/>
            </p:cNvSpPr>
            <p:nvPr/>
          </p:nvSpPr>
          <p:spPr bwMode="auto">
            <a:xfrm>
              <a:off x="2352" y="2025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+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4114800" y="3203576"/>
            <a:ext cx="3225800" cy="1058863"/>
            <a:chOff x="1632" y="2018"/>
            <a:chExt cx="2032" cy="667"/>
          </a:xfrm>
        </p:grpSpPr>
        <p:sp>
          <p:nvSpPr>
            <p:cNvPr id="15413" name="Text Box 49"/>
            <p:cNvSpPr txBox="1">
              <a:spLocks noChangeArrowheads="1"/>
            </p:cNvSpPr>
            <p:nvPr/>
          </p:nvSpPr>
          <p:spPr bwMode="auto">
            <a:xfrm>
              <a:off x="3412" y="2210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x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14" name="Freeform 50"/>
            <p:cNvSpPr>
              <a:spLocks/>
            </p:cNvSpPr>
            <p:nvPr/>
          </p:nvSpPr>
          <p:spPr bwMode="auto">
            <a:xfrm>
              <a:off x="1632" y="2258"/>
              <a:ext cx="2032" cy="1"/>
            </a:xfrm>
            <a:custGeom>
              <a:avLst/>
              <a:gdLst>
                <a:gd name="T0" fmla="*/ 0 w 2032"/>
                <a:gd name="T1" fmla="*/ 0 h 1"/>
                <a:gd name="T2" fmla="*/ 2032 w 2032"/>
                <a:gd name="T3" fmla="*/ 0 h 1"/>
                <a:gd name="T4" fmla="*/ 0 60000 65536"/>
                <a:gd name="T5" fmla="*/ 0 60000 65536"/>
                <a:gd name="T6" fmla="*/ 0 w 2032"/>
                <a:gd name="T7" fmla="*/ 0 h 1"/>
                <a:gd name="T8" fmla="*/ 2032 w 20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32" h="1">
                  <a:moveTo>
                    <a:pt x="0" y="0"/>
                  </a:moveTo>
                  <a:lnTo>
                    <a:pt x="203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15" name="Text Box 51"/>
            <p:cNvSpPr txBox="1">
              <a:spLocks noChangeArrowheads="1"/>
            </p:cNvSpPr>
            <p:nvPr/>
          </p:nvSpPr>
          <p:spPr bwMode="auto">
            <a:xfrm>
              <a:off x="1632" y="2018"/>
              <a:ext cx="2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r>
                <a:rPr lang="en-US" altLang="ru-RU" baseline="30000">
                  <a:solidFill>
                    <a:srgbClr val="000000"/>
                  </a:solidFill>
                </a:rPr>
                <a:t>\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16" name="Text Box 52"/>
            <p:cNvSpPr txBox="1">
              <a:spLocks noChangeArrowheads="1"/>
            </p:cNvSpPr>
            <p:nvPr/>
          </p:nvSpPr>
          <p:spPr bwMode="auto">
            <a:xfrm>
              <a:off x="1632" y="2210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5417" name="Line 53"/>
            <p:cNvSpPr>
              <a:spLocks noChangeShapeType="1"/>
            </p:cNvSpPr>
            <p:nvPr/>
          </p:nvSpPr>
          <p:spPr bwMode="auto">
            <a:xfrm>
              <a:off x="2688" y="2217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5418" name="Group 54"/>
            <p:cNvGrpSpPr>
              <a:grpSpLocks/>
            </p:cNvGrpSpPr>
            <p:nvPr/>
          </p:nvGrpSpPr>
          <p:grpSpPr bwMode="auto">
            <a:xfrm>
              <a:off x="2592" y="2304"/>
              <a:ext cx="248" cy="381"/>
              <a:chOff x="4744" y="1419"/>
              <a:chExt cx="248" cy="381"/>
            </a:xfrm>
          </p:grpSpPr>
          <p:sp>
            <p:nvSpPr>
              <p:cNvPr id="27703" name="Rectangle 55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1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7704" name="Rectangle 56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421" name="Freeform 57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0" name="Group 58"/>
          <p:cNvGrpSpPr>
            <a:grpSpLocks/>
          </p:cNvGrpSpPr>
          <p:nvPr/>
        </p:nvGrpSpPr>
        <p:grpSpPr bwMode="auto">
          <a:xfrm>
            <a:off x="4711700" y="2986088"/>
            <a:ext cx="2311400" cy="609600"/>
            <a:chOff x="2392" y="1776"/>
            <a:chExt cx="1456" cy="384"/>
          </a:xfrm>
        </p:grpSpPr>
        <p:sp>
          <p:nvSpPr>
            <p:cNvPr id="15404" name="Freeform 59"/>
            <p:cNvSpPr>
              <a:spLocks/>
            </p:cNvSpPr>
            <p:nvPr/>
          </p:nvSpPr>
          <p:spPr bwMode="auto">
            <a:xfrm>
              <a:off x="2544" y="1968"/>
              <a:ext cx="1104" cy="192"/>
            </a:xfrm>
            <a:custGeom>
              <a:avLst/>
              <a:gdLst>
                <a:gd name="T0" fmla="*/ 0 w 864"/>
                <a:gd name="T1" fmla="*/ 144 h 144"/>
                <a:gd name="T2" fmla="*/ 96 w 864"/>
                <a:gd name="T3" fmla="*/ 0 h 144"/>
                <a:gd name="T4" fmla="*/ 768 w 864"/>
                <a:gd name="T5" fmla="*/ 0 h 144"/>
                <a:gd name="T6" fmla="*/ 864 w 864"/>
                <a:gd name="T7" fmla="*/ 144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64"/>
                <a:gd name="T13" fmla="*/ 0 h 144"/>
                <a:gd name="T14" fmla="*/ 864 w 864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4" h="144">
                  <a:moveTo>
                    <a:pt x="0" y="144"/>
                  </a:moveTo>
                  <a:lnTo>
                    <a:pt x="96" y="0"/>
                  </a:lnTo>
                  <a:lnTo>
                    <a:pt x="768" y="0"/>
                  </a:lnTo>
                  <a:lnTo>
                    <a:pt x="864" y="14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15405" name="Group 60"/>
            <p:cNvGrpSpPr>
              <a:grpSpLocks/>
            </p:cNvGrpSpPr>
            <p:nvPr/>
          </p:nvGrpSpPr>
          <p:grpSpPr bwMode="auto">
            <a:xfrm>
              <a:off x="3600" y="1776"/>
              <a:ext cx="248" cy="381"/>
              <a:chOff x="4744" y="1419"/>
              <a:chExt cx="248" cy="381"/>
            </a:xfrm>
          </p:grpSpPr>
          <p:sp>
            <p:nvSpPr>
              <p:cNvPr id="27709" name="Rectangle 61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7</a:t>
                </a:r>
              </a:p>
            </p:txBody>
          </p:sp>
          <p:sp>
            <p:nvSpPr>
              <p:cNvPr id="27710" name="Rectangle 62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6</a:t>
                </a:r>
              </a:p>
            </p:txBody>
          </p:sp>
          <p:sp>
            <p:nvSpPr>
              <p:cNvPr id="15412" name="Freeform 63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406" name="Group 64"/>
            <p:cNvGrpSpPr>
              <a:grpSpLocks/>
            </p:cNvGrpSpPr>
            <p:nvPr/>
          </p:nvGrpSpPr>
          <p:grpSpPr bwMode="auto">
            <a:xfrm>
              <a:off x="2392" y="1776"/>
              <a:ext cx="248" cy="381"/>
              <a:chOff x="4744" y="1419"/>
              <a:chExt cx="248" cy="381"/>
            </a:xfrm>
          </p:grpSpPr>
          <p:sp>
            <p:nvSpPr>
              <p:cNvPr id="27713" name="Rectangle 65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5</a:t>
                </a:r>
              </a:p>
            </p:txBody>
          </p:sp>
          <p:sp>
            <p:nvSpPr>
              <p:cNvPr id="27714" name="Rectangle 66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6</a:t>
                </a:r>
              </a:p>
            </p:txBody>
          </p:sp>
          <p:sp>
            <p:nvSpPr>
              <p:cNvPr id="15409" name="Freeform 67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379" name="Group 68"/>
          <p:cNvGrpSpPr>
            <a:grpSpLocks/>
          </p:cNvGrpSpPr>
          <p:nvPr/>
        </p:nvGrpSpPr>
        <p:grpSpPr bwMode="auto">
          <a:xfrm>
            <a:off x="8991601" y="558800"/>
            <a:ext cx="1082675" cy="609600"/>
            <a:chOff x="4656" y="1424"/>
            <a:chExt cx="682" cy="384"/>
          </a:xfrm>
        </p:grpSpPr>
        <p:sp>
          <p:nvSpPr>
            <p:cNvPr id="15395" name="Rectangle 69"/>
            <p:cNvSpPr>
              <a:spLocks noChangeArrowheads="1"/>
            </p:cNvSpPr>
            <p:nvPr/>
          </p:nvSpPr>
          <p:spPr bwMode="auto">
            <a:xfrm>
              <a:off x="4656" y="1464"/>
              <a:ext cx="682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>
                  <a:solidFill>
                    <a:srgbClr val="000000"/>
                  </a:solidFill>
                </a:rPr>
                <a:t>[    ;  </a:t>
              </a:r>
              <a:r>
                <a:rPr lang="ru-RU" altLang="ru-RU" sz="2800">
                  <a:solidFill>
                    <a:srgbClr val="000000"/>
                  </a:solidFill>
                </a:rPr>
                <a:t> </a:t>
              </a:r>
              <a:r>
                <a:rPr lang="en-US" altLang="ru-RU" sz="2800">
                  <a:solidFill>
                    <a:srgbClr val="000000"/>
                  </a:solidFill>
                </a:rPr>
                <a:t> ]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15396" name="Group 70"/>
            <p:cNvGrpSpPr>
              <a:grpSpLocks/>
            </p:cNvGrpSpPr>
            <p:nvPr/>
          </p:nvGrpSpPr>
          <p:grpSpPr bwMode="auto">
            <a:xfrm>
              <a:off x="4768" y="1427"/>
              <a:ext cx="248" cy="381"/>
              <a:chOff x="4744" y="1419"/>
              <a:chExt cx="248" cy="381"/>
            </a:xfrm>
          </p:grpSpPr>
          <p:sp>
            <p:nvSpPr>
              <p:cNvPr id="27719" name="Rectangle 71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5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7720" name="Rectangle 72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6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403" name="Freeform 73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97" name="Group 74"/>
            <p:cNvGrpSpPr>
              <a:grpSpLocks/>
            </p:cNvGrpSpPr>
            <p:nvPr/>
          </p:nvGrpSpPr>
          <p:grpSpPr bwMode="auto">
            <a:xfrm>
              <a:off x="5056" y="1424"/>
              <a:ext cx="248" cy="381"/>
              <a:chOff x="4744" y="1419"/>
              <a:chExt cx="248" cy="381"/>
            </a:xfrm>
          </p:grpSpPr>
          <p:sp>
            <p:nvSpPr>
              <p:cNvPr id="27723" name="Rectangle 75"/>
              <p:cNvSpPr>
                <a:spLocks noChangeArrowheads="1"/>
              </p:cNvSpPr>
              <p:nvPr/>
            </p:nvSpPr>
            <p:spPr bwMode="auto">
              <a:xfrm>
                <a:off x="4783" y="1419"/>
                <a:ext cx="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7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7724" name="Rectangle 76"/>
              <p:cNvSpPr>
                <a:spLocks noChangeArrowheads="1"/>
              </p:cNvSpPr>
              <p:nvPr/>
            </p:nvSpPr>
            <p:spPr bwMode="auto">
              <a:xfrm>
                <a:off x="4744" y="1608"/>
                <a:ext cx="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6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400" name="Freeform 77"/>
              <p:cNvSpPr>
                <a:spLocks/>
              </p:cNvSpPr>
              <p:nvPr/>
            </p:nvSpPr>
            <p:spPr bwMode="auto">
              <a:xfrm>
                <a:off x="4760" y="1616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6" name="Group 78"/>
          <p:cNvGrpSpPr>
            <a:grpSpLocks/>
          </p:cNvGrpSpPr>
          <p:nvPr/>
        </p:nvGrpSpPr>
        <p:grpSpPr bwMode="auto">
          <a:xfrm>
            <a:off x="7772401" y="2514600"/>
            <a:ext cx="2149475" cy="609600"/>
            <a:chOff x="3936" y="1584"/>
            <a:chExt cx="1354" cy="384"/>
          </a:xfrm>
        </p:grpSpPr>
        <p:sp>
          <p:nvSpPr>
            <p:cNvPr id="15384" name="Rectangle 79"/>
            <p:cNvSpPr>
              <a:spLocks noChangeArrowheads="1"/>
            </p:cNvSpPr>
            <p:nvPr/>
          </p:nvSpPr>
          <p:spPr bwMode="auto">
            <a:xfrm>
              <a:off x="3936" y="1664"/>
              <a:ext cx="48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</a:t>
              </a:r>
              <a:r>
                <a:rPr lang="ru-RU" altLang="ru-RU" sz="2000">
                  <a:solidFill>
                    <a:srgbClr val="000000"/>
                  </a:solidFill>
                </a:rPr>
                <a:t> 1</a:t>
              </a:r>
              <a:r>
                <a:rPr lang="en-US" altLang="ru-RU" sz="2000">
                  <a:solidFill>
                    <a:srgbClr val="000000"/>
                  </a:solidFill>
                </a:rPr>
                <a:t> 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5364" name="Object 80"/>
            <p:cNvGraphicFramePr>
              <a:graphicFrameLocks noChangeAspect="1"/>
            </p:cNvGraphicFramePr>
            <p:nvPr/>
          </p:nvGraphicFramePr>
          <p:xfrm>
            <a:off x="4400" y="1680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8" name="Формула" r:id="rId8" imgW="126720" imgH="126720" progId="Equation.3">
                    <p:embed/>
                  </p:oleObj>
                </mc:Choice>
                <mc:Fallback>
                  <p:oleObj name="Формула" r:id="rId8" imgW="126720" imgH="126720" progId="Equation.3">
                    <p:embed/>
                    <p:pic>
                      <p:nvPicPr>
                        <p:cNvPr id="15364" name="Object 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0" y="1680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5385" name="Group 81"/>
            <p:cNvGrpSpPr>
              <a:grpSpLocks/>
            </p:cNvGrpSpPr>
            <p:nvPr/>
          </p:nvGrpSpPr>
          <p:grpSpPr bwMode="auto">
            <a:xfrm>
              <a:off x="4608" y="1584"/>
              <a:ext cx="682" cy="384"/>
              <a:chOff x="4656" y="1424"/>
              <a:chExt cx="682" cy="384"/>
            </a:xfrm>
          </p:grpSpPr>
          <p:sp>
            <p:nvSpPr>
              <p:cNvPr id="15386" name="Rectangle 82"/>
              <p:cNvSpPr>
                <a:spLocks noChangeArrowheads="1"/>
              </p:cNvSpPr>
              <p:nvPr/>
            </p:nvSpPr>
            <p:spPr bwMode="auto">
              <a:xfrm>
                <a:off x="4656" y="1464"/>
                <a:ext cx="682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800">
                    <a:solidFill>
                      <a:srgbClr val="000000"/>
                    </a:solidFill>
                  </a:rPr>
                  <a:t>[    ;   </a:t>
                </a:r>
                <a:r>
                  <a:rPr lang="ru-RU" altLang="ru-RU" sz="2800">
                    <a:solidFill>
                      <a:srgbClr val="000000"/>
                    </a:solidFill>
                  </a:rPr>
                  <a:t> </a:t>
                </a:r>
                <a:r>
                  <a:rPr lang="en-US" altLang="ru-RU" sz="2800">
                    <a:solidFill>
                      <a:srgbClr val="000000"/>
                    </a:solidFill>
                  </a:rPr>
                  <a:t>]</a:t>
                </a: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5387" name="Group 83"/>
              <p:cNvGrpSpPr>
                <a:grpSpLocks/>
              </p:cNvGrpSpPr>
              <p:nvPr/>
            </p:nvGrpSpPr>
            <p:grpSpPr bwMode="auto">
              <a:xfrm>
                <a:off x="4768" y="1427"/>
                <a:ext cx="248" cy="381"/>
                <a:chOff x="4744" y="1419"/>
                <a:chExt cx="248" cy="381"/>
              </a:xfrm>
            </p:grpSpPr>
            <p:sp>
              <p:nvSpPr>
                <p:cNvPr id="27732" name="Rectangle 84"/>
                <p:cNvSpPr>
                  <a:spLocks noChangeArrowheads="1"/>
                </p:cNvSpPr>
                <p:nvPr/>
              </p:nvSpPr>
              <p:spPr bwMode="auto">
                <a:xfrm>
                  <a:off x="4783" y="1419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5</a:t>
                  </a:r>
                  <a:endPara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endParaRPr>
                </a:p>
              </p:txBody>
            </p:sp>
            <p:sp>
              <p:nvSpPr>
                <p:cNvPr id="27733" name="Rectangle 85"/>
                <p:cNvSpPr>
                  <a:spLocks noChangeArrowheads="1"/>
                </p:cNvSpPr>
                <p:nvPr/>
              </p:nvSpPr>
              <p:spPr bwMode="auto">
                <a:xfrm>
                  <a:off x="4744" y="1608"/>
                  <a:ext cx="24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 6</a:t>
                  </a:r>
                  <a:endPara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endParaRPr>
                </a:p>
              </p:txBody>
            </p:sp>
            <p:sp>
              <p:nvSpPr>
                <p:cNvPr id="15394" name="Freeform 86"/>
                <p:cNvSpPr>
                  <a:spLocks/>
                </p:cNvSpPr>
                <p:nvPr/>
              </p:nvSpPr>
              <p:spPr bwMode="auto">
                <a:xfrm>
                  <a:off x="4760" y="1616"/>
                  <a:ext cx="152" cy="1"/>
                </a:xfrm>
                <a:custGeom>
                  <a:avLst/>
                  <a:gdLst>
                    <a:gd name="T0" fmla="*/ 0 w 152"/>
                    <a:gd name="T1" fmla="*/ 0 h 1"/>
                    <a:gd name="T2" fmla="*/ 152 w 152"/>
                    <a:gd name="T3" fmla="*/ 1 h 1"/>
                    <a:gd name="T4" fmla="*/ 0 60000 65536"/>
                    <a:gd name="T5" fmla="*/ 0 60000 65536"/>
                    <a:gd name="T6" fmla="*/ 0 w 152"/>
                    <a:gd name="T7" fmla="*/ 0 h 1"/>
                    <a:gd name="T8" fmla="*/ 152 w 152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52" h="1">
                      <a:moveTo>
                        <a:pt x="0" y="0"/>
                      </a:moveTo>
                      <a:lnTo>
                        <a:pt x="152" y="1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5388" name="Group 87"/>
              <p:cNvGrpSpPr>
                <a:grpSpLocks/>
              </p:cNvGrpSpPr>
              <p:nvPr/>
            </p:nvGrpSpPr>
            <p:grpSpPr bwMode="auto">
              <a:xfrm>
                <a:off x="5056" y="1424"/>
                <a:ext cx="248" cy="381"/>
                <a:chOff x="4744" y="1419"/>
                <a:chExt cx="248" cy="381"/>
              </a:xfrm>
            </p:grpSpPr>
            <p:sp>
              <p:nvSpPr>
                <p:cNvPr id="27736" name="Rectangle 88"/>
                <p:cNvSpPr>
                  <a:spLocks noChangeArrowheads="1"/>
                </p:cNvSpPr>
                <p:nvPr/>
              </p:nvSpPr>
              <p:spPr bwMode="auto">
                <a:xfrm>
                  <a:off x="4783" y="1419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7</a:t>
                  </a:r>
                  <a:endPara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endParaRPr>
                </a:p>
              </p:txBody>
            </p:sp>
            <p:sp>
              <p:nvSpPr>
                <p:cNvPr id="27737" name="Rectangle 89"/>
                <p:cNvSpPr>
                  <a:spLocks noChangeArrowheads="1"/>
                </p:cNvSpPr>
                <p:nvPr/>
              </p:nvSpPr>
              <p:spPr bwMode="auto">
                <a:xfrm>
                  <a:off x="4744" y="1608"/>
                  <a:ext cx="24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00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</a:rPr>
                    <a:t> 6</a:t>
                  </a:r>
                  <a:endParaRPr lang="ru-RU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endParaRPr>
                </a:p>
              </p:txBody>
            </p:sp>
            <p:sp>
              <p:nvSpPr>
                <p:cNvPr id="15391" name="Freeform 90"/>
                <p:cNvSpPr>
                  <a:spLocks/>
                </p:cNvSpPr>
                <p:nvPr/>
              </p:nvSpPr>
              <p:spPr bwMode="auto">
                <a:xfrm>
                  <a:off x="4760" y="1616"/>
                  <a:ext cx="152" cy="1"/>
                </a:xfrm>
                <a:custGeom>
                  <a:avLst/>
                  <a:gdLst>
                    <a:gd name="T0" fmla="*/ 0 w 152"/>
                    <a:gd name="T1" fmla="*/ 0 h 1"/>
                    <a:gd name="T2" fmla="*/ 152 w 152"/>
                    <a:gd name="T3" fmla="*/ 1 h 1"/>
                    <a:gd name="T4" fmla="*/ 0 60000 65536"/>
                    <a:gd name="T5" fmla="*/ 0 60000 65536"/>
                    <a:gd name="T6" fmla="*/ 0 w 152"/>
                    <a:gd name="T7" fmla="*/ 0 h 1"/>
                    <a:gd name="T8" fmla="*/ 152 w 152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52" h="1">
                      <a:moveTo>
                        <a:pt x="0" y="0"/>
                      </a:moveTo>
                      <a:lnTo>
                        <a:pt x="152" y="1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27739" name="AutoShape 91"/>
          <p:cNvSpPr>
            <a:spLocks noChangeArrowheads="1"/>
          </p:cNvSpPr>
          <p:nvPr/>
        </p:nvSpPr>
        <p:spPr bwMode="auto">
          <a:xfrm>
            <a:off x="4953000" y="4419600"/>
            <a:ext cx="304800" cy="381000"/>
          </a:xfrm>
          <a:prstGeom prst="wedgeRectCallout">
            <a:avLst>
              <a:gd name="adj1" fmla="val 21875"/>
              <a:gd name="adj2" fmla="val 84167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70037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7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Rectangle 2"/>
          <p:cNvSpPr>
            <a:spLocks noChangeArrowheads="1"/>
          </p:cNvSpPr>
          <p:nvPr/>
        </p:nvSpPr>
        <p:spPr bwMode="auto">
          <a:xfrm>
            <a:off x="4572000" y="273050"/>
            <a:ext cx="5943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</a:t>
            </a:r>
            <a:endParaRPr lang="en-US" altLang="ru-RU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ru-RU" sz="8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7cosx +16x – 2</a:t>
            </a:r>
            <a:r>
              <a:rPr lang="ru-RU" altLang="ru-RU" sz="2000">
                <a:solidFill>
                  <a:srgbClr val="000000"/>
                </a:solidFill>
              </a:rPr>
              <a:t> на отрезке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71800" y="5943601"/>
            <a:ext cx="3671888" cy="646113"/>
            <a:chOff x="3024" y="1408"/>
            <a:chExt cx="2313" cy="407"/>
          </a:xfrm>
        </p:grpSpPr>
        <p:grpSp>
          <p:nvGrpSpPr>
            <p:cNvPr id="16416" name="Group 4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6431" name="Text Box 5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6432" name="Text Box 6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6433" name="Text Box 7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6434" name="Text Box 8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6435" name="Text Box 9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6417" name="Rectangle 10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6418" name="AutoShape 11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6419" name="Text Box 12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6420" name="Rectangle 13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6421" name="Rectangle 14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6422" name="Rectangle 15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423" name="Rectangle 16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6424" name="Rectangle 17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6425" name="Rectangle 18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6426" name="Text Box 19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427" name="Text Box 20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428" name="Text Box 21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6429" name="Text Box 22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430" name="Text Box 23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4648200" y="2413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13. </a:t>
            </a:r>
          </a:p>
        </p:txBody>
      </p:sp>
      <p:sp>
        <p:nvSpPr>
          <p:cNvPr id="28697" name="AutoShape 25"/>
          <p:cNvSpPr>
            <a:spLocks noChangeArrowheads="1"/>
          </p:cNvSpPr>
          <p:nvPr/>
        </p:nvSpPr>
        <p:spPr bwMode="auto">
          <a:xfrm>
            <a:off x="7467600" y="1600200"/>
            <a:ext cx="2895600" cy="2362200"/>
          </a:xfrm>
          <a:prstGeom prst="wedgeRectCallout">
            <a:avLst>
              <a:gd name="adj1" fmla="val -74889"/>
              <a:gd name="adj2" fmla="val -28898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Функция на всей области определения возрастает. Нетрудно догадаться, что у </a:t>
            </a:r>
            <a:r>
              <a:rPr lang="ru-RU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&gt; 0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Тогда наибольшее значение функция будет иметь в правом конце отрезка, т.е. в точке х=0.</a:t>
            </a:r>
          </a:p>
        </p:txBody>
      </p:sp>
      <p:graphicFrame>
        <p:nvGraphicFramePr>
          <p:cNvPr id="28698" name="Object 26"/>
          <p:cNvGraphicFramePr>
            <a:graphicFrameLocks noChangeAspect="1"/>
          </p:cNvGraphicFramePr>
          <p:nvPr/>
        </p:nvGraphicFramePr>
        <p:xfrm>
          <a:off x="1751014" y="4419600"/>
          <a:ext cx="6491287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Формула" r:id="rId3" imgW="3174840" imgH="431640" progId="Equation.3">
                  <p:embed/>
                </p:oleObj>
              </mc:Choice>
              <mc:Fallback>
                <p:oleObj name="Формула" r:id="rId3" imgW="3174840" imgH="431640" progId="Equation.3">
                  <p:embed/>
                  <p:pic>
                    <p:nvPicPr>
                      <p:cNvPr id="28698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014" y="4419600"/>
                        <a:ext cx="6491287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1841500" y="17526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8700" name="Object 28"/>
          <p:cNvGraphicFramePr>
            <a:graphicFrameLocks noChangeAspect="1"/>
          </p:cNvGraphicFramePr>
          <p:nvPr/>
        </p:nvGraphicFramePr>
        <p:xfrm>
          <a:off x="4343400" y="1676401"/>
          <a:ext cx="2400300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name="Формула" r:id="rId5" imgW="1066680" imgH="228600" progId="Equation.3">
                  <p:embed/>
                </p:oleObj>
              </mc:Choice>
              <mc:Fallback>
                <p:oleObj name="Формула" r:id="rId5" imgW="1066680" imgH="228600" progId="Equation.3">
                  <p:embed/>
                  <p:pic>
                    <p:nvPicPr>
                      <p:cNvPr id="2870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676401"/>
                        <a:ext cx="2400300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1828801" y="25908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6388" name="Object 30"/>
          <p:cNvGraphicFramePr>
            <a:graphicFrameLocks noChangeAspect="1"/>
          </p:cNvGraphicFramePr>
          <p:nvPr/>
        </p:nvGraphicFramePr>
        <p:xfrm>
          <a:off x="8763000" y="609600"/>
          <a:ext cx="1219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Формула" r:id="rId7" imgW="647640" imgH="431640" progId="Equation.3">
                  <p:embed/>
                </p:oleObj>
              </mc:Choice>
              <mc:Fallback>
                <p:oleObj name="Формула" r:id="rId7" imgW="647640" imgH="431640" progId="Equation.3">
                  <p:embed/>
                  <p:pic>
                    <p:nvPicPr>
                      <p:cNvPr id="16388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0" y="609600"/>
                        <a:ext cx="12192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400" name="Group 31"/>
          <p:cNvGrpSpPr>
            <a:grpSpLocks/>
          </p:cNvGrpSpPr>
          <p:nvPr/>
        </p:nvGrpSpPr>
        <p:grpSpPr bwMode="auto">
          <a:xfrm>
            <a:off x="1778001" y="533400"/>
            <a:ext cx="2873375" cy="609600"/>
            <a:chOff x="384" y="240"/>
            <a:chExt cx="1810" cy="384"/>
          </a:xfrm>
        </p:grpSpPr>
        <p:pic>
          <p:nvPicPr>
            <p:cNvPr id="16409" name="Picture 32" descr="ksirc_2183_6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40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0" name="Rectangle 33"/>
            <p:cNvSpPr>
              <a:spLocks noChangeArrowheads="1"/>
            </p:cNvSpPr>
            <p:nvPr/>
          </p:nvSpPr>
          <p:spPr bwMode="auto">
            <a:xfrm>
              <a:off x="808" y="245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6411" name="Rectangle 34"/>
            <p:cNvSpPr>
              <a:spLocks noChangeArrowheads="1"/>
            </p:cNvSpPr>
            <p:nvPr/>
          </p:nvSpPr>
          <p:spPr bwMode="auto">
            <a:xfrm>
              <a:off x="1296" y="240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6412" name="Rectangle 35"/>
            <p:cNvSpPr>
              <a:spLocks noChangeArrowheads="1"/>
            </p:cNvSpPr>
            <p:nvPr/>
          </p:nvSpPr>
          <p:spPr bwMode="auto">
            <a:xfrm>
              <a:off x="1380" y="28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6413" name="Rectangle 36"/>
            <p:cNvSpPr>
              <a:spLocks noChangeArrowheads="1"/>
            </p:cNvSpPr>
            <p:nvPr/>
          </p:nvSpPr>
          <p:spPr bwMode="auto">
            <a:xfrm>
              <a:off x="901" y="312"/>
              <a:ext cx="41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6414" name="Rectangle 37"/>
            <p:cNvSpPr>
              <a:spLocks noChangeArrowheads="1"/>
            </p:cNvSpPr>
            <p:nvPr/>
          </p:nvSpPr>
          <p:spPr bwMode="auto">
            <a:xfrm>
              <a:off x="1453" y="313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800" b="1">
                  <a:solidFill>
                    <a:srgbClr val="0000FF"/>
                  </a:solidFill>
                  <a:latin typeface="Symbol" panose="05050102010706020507" pitchFamily="18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6415" name="Rectangle 38"/>
            <p:cNvSpPr>
              <a:spLocks noChangeArrowheads="1"/>
            </p:cNvSpPr>
            <p:nvPr/>
          </p:nvSpPr>
          <p:spPr bwMode="auto">
            <a:xfrm>
              <a:off x="1640" y="320"/>
              <a:ext cx="55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– sinx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28711" name="Object 39"/>
          <p:cNvGraphicFramePr>
            <a:graphicFrameLocks noChangeAspect="1"/>
          </p:cNvGraphicFramePr>
          <p:nvPr/>
        </p:nvGraphicFramePr>
        <p:xfrm>
          <a:off x="4191001" y="2438401"/>
          <a:ext cx="2314575" cy="17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Формула" r:id="rId10" imgW="1028520" imgH="799920" progId="Equation.3">
                  <p:embed/>
                </p:oleObj>
              </mc:Choice>
              <mc:Fallback>
                <p:oleObj name="Формула" r:id="rId10" imgW="1028520" imgH="799920" progId="Equation.3">
                  <p:embed/>
                  <p:pic>
                    <p:nvPicPr>
                      <p:cNvPr id="28711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1" y="2438401"/>
                        <a:ext cx="2314575" cy="179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12" name="Object 40"/>
          <p:cNvGraphicFramePr>
            <a:graphicFrameLocks noChangeAspect="1"/>
          </p:cNvGraphicFramePr>
          <p:nvPr/>
        </p:nvGraphicFramePr>
        <p:xfrm>
          <a:off x="4876801" y="3810001"/>
          <a:ext cx="26574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Формула" r:id="rId12" imgW="1180800" imgH="203040" progId="Equation.3">
                  <p:embed/>
                </p:oleObj>
              </mc:Choice>
              <mc:Fallback>
                <p:oleObj name="Формула" r:id="rId12" imgW="1180800" imgH="203040" progId="Equation.3">
                  <p:embed/>
                  <p:pic>
                    <p:nvPicPr>
                      <p:cNvPr id="28712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1" y="3810001"/>
                        <a:ext cx="2657475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13" name="Object 41"/>
          <p:cNvGraphicFramePr>
            <a:graphicFrameLocks noChangeAspect="1"/>
          </p:cNvGraphicFramePr>
          <p:nvPr/>
        </p:nvGraphicFramePr>
        <p:xfrm>
          <a:off x="1905000" y="5473701"/>
          <a:ext cx="44958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Формула" r:id="rId14" imgW="2133360" imgH="215640" progId="Equation.3">
                  <p:embed/>
                </p:oleObj>
              </mc:Choice>
              <mc:Fallback>
                <p:oleObj name="Формула" r:id="rId14" imgW="2133360" imgH="215640" progId="Equation.3">
                  <p:embed/>
                  <p:pic>
                    <p:nvPicPr>
                      <p:cNvPr id="28713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473701"/>
                        <a:ext cx="44958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14" name="AutoShape 42"/>
          <p:cNvSpPr>
            <a:spLocks noChangeArrowheads="1"/>
          </p:cNvSpPr>
          <p:nvPr/>
        </p:nvSpPr>
        <p:spPr bwMode="auto">
          <a:xfrm>
            <a:off x="7467600" y="5181600"/>
            <a:ext cx="2895600" cy="1447800"/>
          </a:xfrm>
          <a:prstGeom prst="wedgeRectCallout">
            <a:avLst>
              <a:gd name="adj1" fmla="val 20722"/>
              <a:gd name="adj2" fmla="val -133116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Если вы не догадались, то вычислите значения функции в каждом конце отрезка и выберите наибольшее.</a:t>
            </a:r>
          </a:p>
        </p:txBody>
      </p:sp>
      <p:sp>
        <p:nvSpPr>
          <p:cNvPr id="28715" name="AutoShape 43"/>
          <p:cNvSpPr>
            <a:spLocks noChangeArrowheads="1"/>
          </p:cNvSpPr>
          <p:nvPr/>
        </p:nvSpPr>
        <p:spPr bwMode="auto">
          <a:xfrm>
            <a:off x="3505200" y="4114800"/>
            <a:ext cx="304800" cy="381000"/>
          </a:xfrm>
          <a:prstGeom prst="wedgeRectCallout">
            <a:avLst>
              <a:gd name="adj1" fmla="val 30208"/>
              <a:gd name="adj2" fmla="val 8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</a:t>
            </a:r>
          </a:p>
        </p:txBody>
      </p:sp>
      <p:sp>
        <p:nvSpPr>
          <p:cNvPr id="28716" name="Oval 44"/>
          <p:cNvSpPr>
            <a:spLocks noChangeArrowheads="1"/>
          </p:cNvSpPr>
          <p:nvPr/>
        </p:nvSpPr>
        <p:spPr bwMode="auto">
          <a:xfrm>
            <a:off x="6985000" y="4597400"/>
            <a:ext cx="12954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717" name="Oval 45"/>
          <p:cNvSpPr>
            <a:spLocks noChangeArrowheads="1"/>
          </p:cNvSpPr>
          <p:nvPr/>
        </p:nvSpPr>
        <p:spPr bwMode="auto">
          <a:xfrm>
            <a:off x="6083300" y="5461000"/>
            <a:ext cx="3810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36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6" grpId="0" animBg="1"/>
      <p:bldP spid="287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6858000" y="1600200"/>
            <a:ext cx="2895600" cy="1447800"/>
          </a:xfrm>
          <a:prstGeom prst="wedgeRectCallout">
            <a:avLst>
              <a:gd name="adj1" fmla="val -38046"/>
              <a:gd name="adj2" fmla="val 9846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Критических точек нет.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Тогда наибольшее значение функция будет принимать в одном из концов отрезка. </a:t>
            </a: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7391400" y="3048000"/>
            <a:ext cx="3048000" cy="1524000"/>
          </a:xfrm>
          <a:prstGeom prst="wedgeRectCallout">
            <a:avLst>
              <a:gd name="adj1" fmla="val 40523"/>
              <a:gd name="adj2" fmla="val 97708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Можно было и раньше догадаться, что наибольшее значение будет именно в левом конце отрезка!            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Как?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19400" y="5562600"/>
            <a:ext cx="7467600" cy="990600"/>
            <a:chOff x="432" y="1920"/>
            <a:chExt cx="4704" cy="624"/>
          </a:xfrm>
        </p:grpSpPr>
        <p:sp>
          <p:nvSpPr>
            <p:cNvPr id="29701" name="AutoShape 5"/>
            <p:cNvSpPr>
              <a:spLocks noChangeArrowheads="1"/>
            </p:cNvSpPr>
            <p:nvPr/>
          </p:nvSpPr>
          <p:spPr bwMode="auto">
            <a:xfrm>
              <a:off x="432" y="1920"/>
              <a:ext cx="4704" cy="624"/>
            </a:xfrm>
            <a:prstGeom prst="wedgeRectCallout">
              <a:avLst>
                <a:gd name="adj1" fmla="val -34819"/>
                <a:gd name="adj2" fmla="val -85579"/>
              </a:avLst>
            </a:prstGeom>
            <a:gradFill rotWithShape="1">
              <a:gsLst>
                <a:gs pos="0">
                  <a:srgbClr val="A3FFFF">
                    <a:alpha val="64000"/>
                  </a:srgbClr>
                </a:gs>
                <a:gs pos="50000">
                  <a:srgbClr val="FFFFFF">
                    <a:alpha val="78000"/>
                  </a:srgbClr>
                </a:gs>
                <a:gs pos="100000">
                  <a:srgbClr val="A3FFFF">
                    <a:alpha val="64000"/>
                  </a:srgbClr>
                </a:gs>
              </a:gsLst>
              <a:lin ang="189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grpSp>
          <p:nvGrpSpPr>
            <p:cNvPr id="17513" name="Group 6"/>
            <p:cNvGrpSpPr>
              <a:grpSpLocks/>
            </p:cNvGrpSpPr>
            <p:nvPr/>
          </p:nvGrpSpPr>
          <p:grpSpPr bwMode="auto">
            <a:xfrm>
              <a:off x="528" y="1974"/>
              <a:ext cx="1018" cy="543"/>
              <a:chOff x="528" y="1974"/>
              <a:chExt cx="1018" cy="543"/>
            </a:xfrm>
          </p:grpSpPr>
          <p:sp>
            <p:nvSpPr>
              <p:cNvPr id="17514" name="Line 7"/>
              <p:cNvSpPr>
                <a:spLocks noChangeShapeType="1"/>
              </p:cNvSpPr>
              <p:nvPr/>
            </p:nvSpPr>
            <p:spPr bwMode="auto">
              <a:xfrm>
                <a:off x="1054" y="2246"/>
                <a:ext cx="238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9704" name="Rectangle 8"/>
              <p:cNvSpPr>
                <a:spLocks noChangeArrowheads="1"/>
              </p:cNvSpPr>
              <p:nvPr/>
            </p:nvSpPr>
            <p:spPr bwMode="auto">
              <a:xfrm>
                <a:off x="1125" y="2273"/>
                <a:ext cx="10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6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05" name="Rectangle 9"/>
              <p:cNvSpPr>
                <a:spLocks noChangeArrowheads="1"/>
              </p:cNvSpPr>
              <p:nvPr/>
            </p:nvSpPr>
            <p:spPr bwMode="auto">
              <a:xfrm>
                <a:off x="1061" y="1996"/>
                <a:ext cx="10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5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06" name="Rectangle 10"/>
              <p:cNvSpPr>
                <a:spLocks noChangeArrowheads="1"/>
              </p:cNvSpPr>
              <p:nvPr/>
            </p:nvSpPr>
            <p:spPr bwMode="auto">
              <a:xfrm>
                <a:off x="528" y="2120"/>
                <a:ext cx="245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sin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07" name="Rectangle 11"/>
              <p:cNvSpPr>
                <a:spLocks noChangeArrowheads="1"/>
              </p:cNvSpPr>
              <p:nvPr/>
            </p:nvSpPr>
            <p:spPr bwMode="auto">
              <a:xfrm>
                <a:off x="1436" y="2098"/>
                <a:ext cx="11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=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08" name="Rectangle 12"/>
              <p:cNvSpPr>
                <a:spLocks noChangeArrowheads="1"/>
              </p:cNvSpPr>
              <p:nvPr/>
            </p:nvSpPr>
            <p:spPr bwMode="auto">
              <a:xfrm>
                <a:off x="1317" y="2114"/>
                <a:ext cx="121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÷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09" name="Rectangle 13"/>
              <p:cNvSpPr>
                <a:spLocks noChangeArrowheads="1"/>
              </p:cNvSpPr>
              <p:nvPr/>
            </p:nvSpPr>
            <p:spPr bwMode="auto">
              <a:xfrm>
                <a:off x="1317" y="2275"/>
                <a:ext cx="121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ø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10" name="Rectangle 14"/>
              <p:cNvSpPr>
                <a:spLocks noChangeArrowheads="1"/>
              </p:cNvSpPr>
              <p:nvPr/>
            </p:nvSpPr>
            <p:spPr bwMode="auto">
              <a:xfrm>
                <a:off x="1317" y="1989"/>
                <a:ext cx="121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ö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11" name="Rectangle 15"/>
              <p:cNvSpPr>
                <a:spLocks noChangeArrowheads="1"/>
              </p:cNvSpPr>
              <p:nvPr/>
            </p:nvSpPr>
            <p:spPr bwMode="auto">
              <a:xfrm>
                <a:off x="812" y="2114"/>
                <a:ext cx="121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ç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12" name="Rectangle 16"/>
              <p:cNvSpPr>
                <a:spLocks noChangeArrowheads="1"/>
              </p:cNvSpPr>
              <p:nvPr/>
            </p:nvSpPr>
            <p:spPr bwMode="auto">
              <a:xfrm>
                <a:off x="812" y="2275"/>
                <a:ext cx="121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è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13" name="Rectangle 17"/>
              <p:cNvSpPr>
                <a:spLocks noChangeArrowheads="1"/>
              </p:cNvSpPr>
              <p:nvPr/>
            </p:nvSpPr>
            <p:spPr bwMode="auto">
              <a:xfrm>
                <a:off x="812" y="1989"/>
                <a:ext cx="121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æ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14" name="Rectangle 18"/>
              <p:cNvSpPr>
                <a:spLocks noChangeArrowheads="1"/>
              </p:cNvSpPr>
              <p:nvPr/>
            </p:nvSpPr>
            <p:spPr bwMode="auto">
              <a:xfrm>
                <a:off x="910" y="2098"/>
                <a:ext cx="11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-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715" name="Rectangle 19"/>
              <p:cNvSpPr>
                <a:spLocks noChangeArrowheads="1"/>
              </p:cNvSpPr>
              <p:nvPr/>
            </p:nvSpPr>
            <p:spPr bwMode="auto">
              <a:xfrm>
                <a:off x="1147" y="1974"/>
                <a:ext cx="11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500" b="1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p</a:t>
                </a:r>
                <a:endParaRPr 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</p:grpSp>
      </p:grpSp>
      <p:sp>
        <p:nvSpPr>
          <p:cNvPr id="17424" name="AutoShape 20"/>
          <p:cNvSpPr>
            <a:spLocks noChangeAspect="1" noChangeArrowheads="1" noTextEdit="1"/>
          </p:cNvSpPr>
          <p:nvPr/>
        </p:nvSpPr>
        <p:spPr bwMode="auto">
          <a:xfrm>
            <a:off x="3124200" y="5638800"/>
            <a:ext cx="680243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6361114" y="5648326"/>
            <a:ext cx="1787525" cy="862013"/>
            <a:chOff x="2663" y="1974"/>
            <a:chExt cx="1126" cy="543"/>
          </a:xfrm>
        </p:grpSpPr>
        <p:sp>
          <p:nvSpPr>
            <p:cNvPr id="17497" name="Line 22"/>
            <p:cNvSpPr>
              <a:spLocks noChangeShapeType="1"/>
            </p:cNvSpPr>
            <p:nvPr/>
          </p:nvSpPr>
          <p:spPr bwMode="auto">
            <a:xfrm>
              <a:off x="3497" y="2246"/>
              <a:ext cx="146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719" name="Rectangle 23"/>
            <p:cNvSpPr>
              <a:spLocks noChangeArrowheads="1"/>
            </p:cNvSpPr>
            <p:nvPr/>
          </p:nvSpPr>
          <p:spPr bwMode="auto">
            <a:xfrm>
              <a:off x="3522" y="2273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6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0" name="Rectangle 24"/>
            <p:cNvSpPr>
              <a:spLocks noChangeArrowheads="1"/>
            </p:cNvSpPr>
            <p:nvPr/>
          </p:nvSpPr>
          <p:spPr bwMode="auto">
            <a:xfrm>
              <a:off x="2792" y="2120"/>
              <a:ext cx="24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sin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1" name="Rectangle 25"/>
            <p:cNvSpPr>
              <a:spLocks noChangeArrowheads="1"/>
            </p:cNvSpPr>
            <p:nvPr/>
          </p:nvSpPr>
          <p:spPr bwMode="auto">
            <a:xfrm>
              <a:off x="3668" y="2114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÷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2" name="Rectangle 26"/>
            <p:cNvSpPr>
              <a:spLocks noChangeArrowheads="1"/>
            </p:cNvSpPr>
            <p:nvPr/>
          </p:nvSpPr>
          <p:spPr bwMode="auto">
            <a:xfrm>
              <a:off x="3668" y="2275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ø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3" name="Rectangle 27"/>
            <p:cNvSpPr>
              <a:spLocks noChangeArrowheads="1"/>
            </p:cNvSpPr>
            <p:nvPr/>
          </p:nvSpPr>
          <p:spPr bwMode="auto">
            <a:xfrm>
              <a:off x="3668" y="1989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ö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4" name="Rectangle 28"/>
            <p:cNvSpPr>
              <a:spLocks noChangeArrowheads="1"/>
            </p:cNvSpPr>
            <p:nvPr/>
          </p:nvSpPr>
          <p:spPr bwMode="auto">
            <a:xfrm>
              <a:off x="3098" y="2114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ç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5" name="Rectangle 29"/>
            <p:cNvSpPr>
              <a:spLocks noChangeArrowheads="1"/>
            </p:cNvSpPr>
            <p:nvPr/>
          </p:nvSpPr>
          <p:spPr bwMode="auto">
            <a:xfrm>
              <a:off x="3098" y="2275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è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6" name="Rectangle 30"/>
            <p:cNvSpPr>
              <a:spLocks noChangeArrowheads="1"/>
            </p:cNvSpPr>
            <p:nvPr/>
          </p:nvSpPr>
          <p:spPr bwMode="auto">
            <a:xfrm>
              <a:off x="3098" y="1989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æ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7" name="Rectangle 31"/>
            <p:cNvSpPr>
              <a:spLocks noChangeArrowheads="1"/>
            </p:cNvSpPr>
            <p:nvPr/>
          </p:nvSpPr>
          <p:spPr bwMode="auto">
            <a:xfrm>
              <a:off x="3353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-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8" name="Rectangle 32"/>
            <p:cNvSpPr>
              <a:spLocks noChangeArrowheads="1"/>
            </p:cNvSpPr>
            <p:nvPr/>
          </p:nvSpPr>
          <p:spPr bwMode="auto">
            <a:xfrm>
              <a:off x="2663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-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29" name="Rectangle 33"/>
            <p:cNvSpPr>
              <a:spLocks noChangeArrowheads="1"/>
            </p:cNvSpPr>
            <p:nvPr/>
          </p:nvSpPr>
          <p:spPr bwMode="auto">
            <a:xfrm>
              <a:off x="3498" y="1974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30" name="Rectangle 34"/>
            <p:cNvSpPr>
              <a:spLocks noChangeArrowheads="1"/>
            </p:cNvSpPr>
            <p:nvPr/>
          </p:nvSpPr>
          <p:spPr bwMode="auto">
            <a:xfrm>
              <a:off x="3184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6172200" y="5867401"/>
            <a:ext cx="3671888" cy="646113"/>
            <a:chOff x="3024" y="1408"/>
            <a:chExt cx="2313" cy="407"/>
          </a:xfrm>
        </p:grpSpPr>
        <p:grpSp>
          <p:nvGrpSpPr>
            <p:cNvPr id="17477" name="Group 36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7492" name="Text Box 37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7493" name="Text Box 38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7494" name="Text Box 39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7495" name="Text Box 40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7496" name="Text Box 41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7478" name="Rectangle 42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7479" name="AutoShape 43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7480" name="Text Box 44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7481" name="Rectangle 45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7482" name="Rectangle 46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7483" name="Rectangle 47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484" name="Rectangle 48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7485" name="Rectangle 49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7486" name="Rectangle 50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7487" name="Text Box 51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488" name="Text Box 52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489" name="Text Box 53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490" name="Text Box 54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7491" name="Text Box 55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7427" name="Rectangle 56"/>
          <p:cNvSpPr>
            <a:spLocks noChangeArrowheads="1"/>
          </p:cNvSpPr>
          <p:nvPr/>
        </p:nvSpPr>
        <p:spPr bwMode="auto">
          <a:xfrm>
            <a:off x="4572000" y="273050"/>
            <a:ext cx="5943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</a:t>
            </a:r>
            <a:endParaRPr lang="en-US" altLang="ru-RU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ru-RU" sz="8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10sinx –      x + 7</a:t>
            </a:r>
            <a:r>
              <a:rPr lang="ru-RU" altLang="ru-RU" sz="2000">
                <a:solidFill>
                  <a:srgbClr val="000000"/>
                </a:solidFill>
              </a:rPr>
              <a:t> на отрезке</a:t>
            </a:r>
          </a:p>
        </p:txBody>
      </p:sp>
      <p:sp>
        <p:nvSpPr>
          <p:cNvPr id="29753" name="Rectangle 57"/>
          <p:cNvSpPr>
            <a:spLocks noChangeArrowheads="1"/>
          </p:cNvSpPr>
          <p:nvPr/>
        </p:nvSpPr>
        <p:spPr bwMode="auto">
          <a:xfrm>
            <a:off x="4648200" y="2413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14. </a:t>
            </a:r>
          </a:p>
        </p:txBody>
      </p:sp>
      <p:graphicFrame>
        <p:nvGraphicFramePr>
          <p:cNvPr id="29754" name="Object 58"/>
          <p:cNvGraphicFramePr>
            <a:graphicFrameLocks noChangeAspect="1"/>
          </p:cNvGraphicFramePr>
          <p:nvPr/>
        </p:nvGraphicFramePr>
        <p:xfrm>
          <a:off x="1981201" y="4419600"/>
          <a:ext cx="802322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Формула" r:id="rId3" imgW="3924000" imgH="431640" progId="Equation.3">
                  <p:embed/>
                </p:oleObj>
              </mc:Choice>
              <mc:Fallback>
                <p:oleObj name="Формула" r:id="rId3" imgW="3924000" imgH="431640" progId="Equation.3">
                  <p:embed/>
                  <p:pic>
                    <p:nvPicPr>
                      <p:cNvPr id="29754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1" y="4419600"/>
                        <a:ext cx="802322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55" name="Rectangle 59"/>
          <p:cNvSpPr>
            <a:spLocks noChangeArrowheads="1"/>
          </p:cNvSpPr>
          <p:nvPr/>
        </p:nvSpPr>
        <p:spPr bwMode="auto">
          <a:xfrm>
            <a:off x="1841500" y="17526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9756" name="Object 60"/>
          <p:cNvGraphicFramePr>
            <a:graphicFrameLocks noChangeAspect="1"/>
          </p:cNvGraphicFramePr>
          <p:nvPr/>
        </p:nvGraphicFramePr>
        <p:xfrm>
          <a:off x="4114800" y="1295400"/>
          <a:ext cx="2362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Формула" r:id="rId5" imgW="1104840" imgH="393480" progId="Equation.3">
                  <p:embed/>
                </p:oleObj>
              </mc:Choice>
              <mc:Fallback>
                <p:oleObj name="Формула" r:id="rId5" imgW="1104840" imgH="393480" progId="Equation.3">
                  <p:embed/>
                  <p:pic>
                    <p:nvPicPr>
                      <p:cNvPr id="29756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295400"/>
                        <a:ext cx="2362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57" name="Rectangle 61"/>
          <p:cNvSpPr>
            <a:spLocks noChangeArrowheads="1"/>
          </p:cNvSpPr>
          <p:nvPr/>
        </p:nvSpPr>
        <p:spPr bwMode="auto">
          <a:xfrm>
            <a:off x="1828801" y="21336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7412" name="Object 62"/>
          <p:cNvGraphicFramePr>
            <a:graphicFrameLocks noChangeAspect="1"/>
          </p:cNvGraphicFramePr>
          <p:nvPr/>
        </p:nvGraphicFramePr>
        <p:xfrm>
          <a:off x="8980488" y="609600"/>
          <a:ext cx="1243012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Формула" r:id="rId7" imgW="660240" imgH="431640" progId="Equation.3">
                  <p:embed/>
                </p:oleObj>
              </mc:Choice>
              <mc:Fallback>
                <p:oleObj name="Формула" r:id="rId7" imgW="660240" imgH="431640" progId="Equation.3">
                  <p:embed/>
                  <p:pic>
                    <p:nvPicPr>
                      <p:cNvPr id="17412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0488" y="609600"/>
                        <a:ext cx="1243012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431" name="Group 63"/>
          <p:cNvGrpSpPr>
            <a:grpSpLocks/>
          </p:cNvGrpSpPr>
          <p:nvPr/>
        </p:nvGrpSpPr>
        <p:grpSpPr bwMode="auto">
          <a:xfrm>
            <a:off x="1778001" y="533400"/>
            <a:ext cx="2644775" cy="609600"/>
            <a:chOff x="384" y="240"/>
            <a:chExt cx="1666" cy="384"/>
          </a:xfrm>
        </p:grpSpPr>
        <p:pic>
          <p:nvPicPr>
            <p:cNvPr id="17470" name="Picture 64" descr="ksirc_2183_6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40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71" name="Rectangle 65"/>
            <p:cNvSpPr>
              <a:spLocks noChangeArrowheads="1"/>
            </p:cNvSpPr>
            <p:nvPr/>
          </p:nvSpPr>
          <p:spPr bwMode="auto">
            <a:xfrm>
              <a:off x="808" y="245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7472" name="Rectangle 66"/>
            <p:cNvSpPr>
              <a:spLocks noChangeArrowheads="1"/>
            </p:cNvSpPr>
            <p:nvPr/>
          </p:nvSpPr>
          <p:spPr bwMode="auto">
            <a:xfrm>
              <a:off x="1296" y="240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7473" name="Rectangle 67"/>
            <p:cNvSpPr>
              <a:spLocks noChangeArrowheads="1"/>
            </p:cNvSpPr>
            <p:nvPr/>
          </p:nvSpPr>
          <p:spPr bwMode="auto">
            <a:xfrm>
              <a:off x="1380" y="28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7474" name="Rectangle 68"/>
            <p:cNvSpPr>
              <a:spLocks noChangeArrowheads="1"/>
            </p:cNvSpPr>
            <p:nvPr/>
          </p:nvSpPr>
          <p:spPr bwMode="auto">
            <a:xfrm>
              <a:off x="901" y="312"/>
              <a:ext cx="3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sinx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7475" name="Rectangle 69"/>
            <p:cNvSpPr>
              <a:spLocks noChangeArrowheads="1"/>
            </p:cNvSpPr>
            <p:nvPr/>
          </p:nvSpPr>
          <p:spPr bwMode="auto">
            <a:xfrm>
              <a:off x="1453" y="313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800" b="1">
                  <a:solidFill>
                    <a:srgbClr val="0000FF"/>
                  </a:solidFill>
                  <a:latin typeface="Symbol" panose="05050102010706020507" pitchFamily="18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7476" name="Rectangle 70"/>
            <p:cNvSpPr>
              <a:spLocks noChangeArrowheads="1"/>
            </p:cNvSpPr>
            <p:nvPr/>
          </p:nvSpPr>
          <p:spPr bwMode="auto">
            <a:xfrm>
              <a:off x="1640" y="320"/>
              <a:ext cx="41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29767" name="Object 71"/>
          <p:cNvGraphicFramePr>
            <a:graphicFrameLocks noChangeAspect="1"/>
          </p:cNvGraphicFramePr>
          <p:nvPr/>
        </p:nvGraphicFramePr>
        <p:xfrm>
          <a:off x="4114801" y="1981200"/>
          <a:ext cx="1698625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Формула" r:id="rId10" imgW="825480" imgH="1002960" progId="Equation.3">
                  <p:embed/>
                </p:oleObj>
              </mc:Choice>
              <mc:Fallback>
                <p:oleObj name="Формула" r:id="rId10" imgW="825480" imgH="1002960" progId="Equation.3">
                  <p:embed/>
                  <p:pic>
                    <p:nvPicPr>
                      <p:cNvPr id="29767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1" y="1981200"/>
                        <a:ext cx="1698625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68" name="Object 72"/>
          <p:cNvGraphicFramePr>
            <a:graphicFrameLocks noChangeAspect="1"/>
          </p:cNvGraphicFramePr>
          <p:nvPr/>
        </p:nvGraphicFramePr>
        <p:xfrm>
          <a:off x="4572000" y="3657601"/>
          <a:ext cx="25908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Формула" r:id="rId12" imgW="1206360" imgH="203040" progId="Equation.3">
                  <p:embed/>
                </p:oleObj>
              </mc:Choice>
              <mc:Fallback>
                <p:oleObj name="Формула" r:id="rId12" imgW="1206360" imgH="203040" progId="Equation.3">
                  <p:embed/>
                  <p:pic>
                    <p:nvPicPr>
                      <p:cNvPr id="29768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657601"/>
                        <a:ext cx="259080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69" name="Object 73"/>
          <p:cNvGraphicFramePr>
            <a:graphicFrameLocks noChangeAspect="1"/>
          </p:cNvGraphicFramePr>
          <p:nvPr/>
        </p:nvGraphicFramePr>
        <p:xfrm>
          <a:off x="2133600" y="5791200"/>
          <a:ext cx="35052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name="Формула" r:id="rId14" imgW="1523880" imgH="215640" progId="Equation.3">
                  <p:embed/>
                </p:oleObj>
              </mc:Choice>
              <mc:Fallback>
                <p:oleObj name="Формула" r:id="rId14" imgW="1523880" imgH="215640" progId="Equation.3">
                  <p:embed/>
                  <p:pic>
                    <p:nvPicPr>
                      <p:cNvPr id="29769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791200"/>
                        <a:ext cx="350520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70" name="AutoShape 74"/>
          <p:cNvSpPr>
            <a:spLocks noChangeArrowheads="1"/>
          </p:cNvSpPr>
          <p:nvPr/>
        </p:nvSpPr>
        <p:spPr bwMode="auto">
          <a:xfrm>
            <a:off x="3505200" y="5410200"/>
            <a:ext cx="304800" cy="381000"/>
          </a:xfrm>
          <a:prstGeom prst="wedgeRectCallout">
            <a:avLst>
              <a:gd name="adj1" fmla="val 30208"/>
              <a:gd name="adj2" fmla="val 8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</a:t>
            </a:r>
          </a:p>
        </p:txBody>
      </p:sp>
      <p:grpSp>
        <p:nvGrpSpPr>
          <p:cNvPr id="17435" name="Group 75"/>
          <p:cNvGrpSpPr>
            <a:grpSpLocks/>
          </p:cNvGrpSpPr>
          <p:nvPr/>
        </p:nvGrpSpPr>
        <p:grpSpPr bwMode="auto">
          <a:xfrm>
            <a:off x="6616700" y="736600"/>
            <a:ext cx="381000" cy="635000"/>
            <a:chOff x="3328" y="2880"/>
            <a:chExt cx="240" cy="400"/>
          </a:xfrm>
        </p:grpSpPr>
        <p:sp>
          <p:nvSpPr>
            <p:cNvPr id="29772" name="Rectangle 76"/>
            <p:cNvSpPr>
              <a:spLocks noChangeArrowheads="1"/>
            </p:cNvSpPr>
            <p:nvPr/>
          </p:nvSpPr>
          <p:spPr bwMode="auto">
            <a:xfrm>
              <a:off x="3360" y="2880"/>
              <a:ext cx="1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36</a:t>
              </a:r>
              <a:endPara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17469" name="Freeform 77"/>
            <p:cNvSpPr>
              <a:spLocks/>
            </p:cNvSpPr>
            <p:nvPr/>
          </p:nvSpPr>
          <p:spPr bwMode="auto">
            <a:xfrm>
              <a:off x="3376" y="3077"/>
              <a:ext cx="152" cy="1"/>
            </a:xfrm>
            <a:custGeom>
              <a:avLst/>
              <a:gdLst>
                <a:gd name="T0" fmla="*/ 0 w 152"/>
                <a:gd name="T1" fmla="*/ 0 h 1"/>
                <a:gd name="T2" fmla="*/ 152 w 152"/>
                <a:gd name="T3" fmla="*/ 1 h 1"/>
                <a:gd name="T4" fmla="*/ 0 60000 65536"/>
                <a:gd name="T5" fmla="*/ 0 60000 65536"/>
                <a:gd name="T6" fmla="*/ 0 w 152"/>
                <a:gd name="T7" fmla="*/ 0 h 1"/>
                <a:gd name="T8" fmla="*/ 152 w 15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2" h="1">
                  <a:moveTo>
                    <a:pt x="0" y="0"/>
                  </a:moveTo>
                  <a:lnTo>
                    <a:pt x="152" y="1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graphicFrame>
          <p:nvGraphicFramePr>
            <p:cNvPr id="17416" name="Object 78"/>
            <p:cNvGraphicFramePr>
              <a:graphicFrameLocks noChangeAspect="1"/>
            </p:cNvGraphicFramePr>
            <p:nvPr/>
          </p:nvGraphicFramePr>
          <p:xfrm>
            <a:off x="3328" y="3040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8" name="Формула" r:id="rId16" imgW="139680" imgH="139680" progId="Equation.3">
                    <p:embed/>
                  </p:oleObj>
                </mc:Choice>
                <mc:Fallback>
                  <p:oleObj name="Формула" r:id="rId16" imgW="139680" imgH="139680" progId="Equation.3">
                    <p:embed/>
                    <p:pic>
                      <p:nvPicPr>
                        <p:cNvPr id="17416" name="Object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8" y="3040"/>
                          <a:ext cx="240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79"/>
          <p:cNvGrpSpPr>
            <a:grpSpLocks/>
          </p:cNvGrpSpPr>
          <p:nvPr/>
        </p:nvGrpSpPr>
        <p:grpSpPr bwMode="auto">
          <a:xfrm>
            <a:off x="9652000" y="5683250"/>
            <a:ext cx="406400" cy="820738"/>
            <a:chOff x="4736" y="1996"/>
            <a:chExt cx="256" cy="517"/>
          </a:xfrm>
        </p:grpSpPr>
        <p:sp>
          <p:nvSpPr>
            <p:cNvPr id="17464" name="Line 80"/>
            <p:cNvSpPr>
              <a:spLocks noChangeShapeType="1"/>
            </p:cNvSpPr>
            <p:nvPr/>
          </p:nvSpPr>
          <p:spPr bwMode="auto">
            <a:xfrm>
              <a:off x="4874" y="2246"/>
              <a:ext cx="118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777" name="Rectangle 81"/>
            <p:cNvSpPr>
              <a:spLocks noChangeArrowheads="1"/>
            </p:cNvSpPr>
            <p:nvPr/>
          </p:nvSpPr>
          <p:spPr bwMode="auto">
            <a:xfrm>
              <a:off x="4887" y="2273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2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78" name="Rectangle 82"/>
            <p:cNvSpPr>
              <a:spLocks noChangeArrowheads="1"/>
            </p:cNvSpPr>
            <p:nvPr/>
          </p:nvSpPr>
          <p:spPr bwMode="auto">
            <a:xfrm>
              <a:off x="4884" y="1996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1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79" name="Rectangle 83"/>
            <p:cNvSpPr>
              <a:spLocks noChangeArrowheads="1"/>
            </p:cNvSpPr>
            <p:nvPr/>
          </p:nvSpPr>
          <p:spPr bwMode="auto">
            <a:xfrm>
              <a:off x="4736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-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10" name="Group 84"/>
          <p:cNvGrpSpPr>
            <a:grpSpLocks/>
          </p:cNvGrpSpPr>
          <p:nvPr/>
        </p:nvGrpSpPr>
        <p:grpSpPr bwMode="auto">
          <a:xfrm>
            <a:off x="8145464" y="5648326"/>
            <a:ext cx="1436687" cy="855663"/>
            <a:chOff x="3787" y="1974"/>
            <a:chExt cx="905" cy="539"/>
          </a:xfrm>
        </p:grpSpPr>
        <p:sp>
          <p:nvSpPr>
            <p:cNvPr id="17457" name="Line 85"/>
            <p:cNvSpPr>
              <a:spLocks noChangeShapeType="1"/>
            </p:cNvSpPr>
            <p:nvPr/>
          </p:nvSpPr>
          <p:spPr bwMode="auto">
            <a:xfrm>
              <a:off x="4384" y="2246"/>
              <a:ext cx="146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782" name="Rectangle 86"/>
            <p:cNvSpPr>
              <a:spLocks noChangeArrowheads="1"/>
            </p:cNvSpPr>
            <p:nvPr/>
          </p:nvSpPr>
          <p:spPr bwMode="auto">
            <a:xfrm>
              <a:off x="4410" y="2273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6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83" name="Rectangle 87"/>
            <p:cNvSpPr>
              <a:spLocks noChangeArrowheads="1"/>
            </p:cNvSpPr>
            <p:nvPr/>
          </p:nvSpPr>
          <p:spPr bwMode="auto">
            <a:xfrm>
              <a:off x="4069" y="2120"/>
              <a:ext cx="247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sin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84" name="Rectangle 88"/>
            <p:cNvSpPr>
              <a:spLocks noChangeArrowheads="1"/>
            </p:cNvSpPr>
            <p:nvPr/>
          </p:nvSpPr>
          <p:spPr bwMode="auto">
            <a:xfrm>
              <a:off x="4582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=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85" name="Rectangle 89"/>
            <p:cNvSpPr>
              <a:spLocks noChangeArrowheads="1"/>
            </p:cNvSpPr>
            <p:nvPr/>
          </p:nvSpPr>
          <p:spPr bwMode="auto">
            <a:xfrm>
              <a:off x="3940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-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86" name="Rectangle 90"/>
            <p:cNvSpPr>
              <a:spLocks noChangeArrowheads="1"/>
            </p:cNvSpPr>
            <p:nvPr/>
          </p:nvSpPr>
          <p:spPr bwMode="auto">
            <a:xfrm>
              <a:off x="3787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=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87" name="Rectangle 91"/>
            <p:cNvSpPr>
              <a:spLocks noChangeArrowheads="1"/>
            </p:cNvSpPr>
            <p:nvPr/>
          </p:nvSpPr>
          <p:spPr bwMode="auto">
            <a:xfrm>
              <a:off x="4385" y="1974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4657726" y="5648326"/>
            <a:ext cx="1635125" cy="862013"/>
            <a:chOff x="1590" y="1974"/>
            <a:chExt cx="1030" cy="543"/>
          </a:xfrm>
        </p:grpSpPr>
        <p:sp>
          <p:nvSpPr>
            <p:cNvPr id="17444" name="Line 93"/>
            <p:cNvSpPr>
              <a:spLocks noChangeShapeType="1"/>
            </p:cNvSpPr>
            <p:nvPr/>
          </p:nvSpPr>
          <p:spPr bwMode="auto">
            <a:xfrm>
              <a:off x="2128" y="2246"/>
              <a:ext cx="238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790" name="Rectangle 94"/>
            <p:cNvSpPr>
              <a:spLocks noChangeArrowheads="1"/>
            </p:cNvSpPr>
            <p:nvPr/>
          </p:nvSpPr>
          <p:spPr bwMode="auto">
            <a:xfrm>
              <a:off x="2199" y="2273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6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1" name="Rectangle 95"/>
            <p:cNvSpPr>
              <a:spLocks noChangeArrowheads="1"/>
            </p:cNvSpPr>
            <p:nvPr/>
          </p:nvSpPr>
          <p:spPr bwMode="auto">
            <a:xfrm>
              <a:off x="2135" y="1996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5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2" name="Rectangle 96"/>
            <p:cNvSpPr>
              <a:spLocks noChangeArrowheads="1"/>
            </p:cNvSpPr>
            <p:nvPr/>
          </p:nvSpPr>
          <p:spPr bwMode="auto">
            <a:xfrm>
              <a:off x="1718" y="2120"/>
              <a:ext cx="24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sin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3" name="Rectangle 97"/>
            <p:cNvSpPr>
              <a:spLocks noChangeArrowheads="1"/>
            </p:cNvSpPr>
            <p:nvPr/>
          </p:nvSpPr>
          <p:spPr bwMode="auto">
            <a:xfrm>
              <a:off x="2510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=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4" name="Rectangle 98"/>
            <p:cNvSpPr>
              <a:spLocks noChangeArrowheads="1"/>
            </p:cNvSpPr>
            <p:nvPr/>
          </p:nvSpPr>
          <p:spPr bwMode="auto">
            <a:xfrm>
              <a:off x="2390" y="2114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÷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5" name="Rectangle 99"/>
            <p:cNvSpPr>
              <a:spLocks noChangeArrowheads="1"/>
            </p:cNvSpPr>
            <p:nvPr/>
          </p:nvSpPr>
          <p:spPr bwMode="auto">
            <a:xfrm>
              <a:off x="2390" y="2275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ø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6" name="Rectangle 100"/>
            <p:cNvSpPr>
              <a:spLocks noChangeArrowheads="1"/>
            </p:cNvSpPr>
            <p:nvPr/>
          </p:nvSpPr>
          <p:spPr bwMode="auto">
            <a:xfrm>
              <a:off x="2390" y="1989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ö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7" name="Rectangle 101"/>
            <p:cNvSpPr>
              <a:spLocks noChangeArrowheads="1"/>
            </p:cNvSpPr>
            <p:nvPr/>
          </p:nvSpPr>
          <p:spPr bwMode="auto">
            <a:xfrm>
              <a:off x="2026" y="2114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ç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8" name="Rectangle 102"/>
            <p:cNvSpPr>
              <a:spLocks noChangeArrowheads="1"/>
            </p:cNvSpPr>
            <p:nvPr/>
          </p:nvSpPr>
          <p:spPr bwMode="auto">
            <a:xfrm>
              <a:off x="2026" y="2275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è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799" name="Rectangle 103"/>
            <p:cNvSpPr>
              <a:spLocks noChangeArrowheads="1"/>
            </p:cNvSpPr>
            <p:nvPr/>
          </p:nvSpPr>
          <p:spPr bwMode="auto">
            <a:xfrm>
              <a:off x="2026" y="1989"/>
              <a:ext cx="121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æ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800" name="Rectangle 104"/>
            <p:cNvSpPr>
              <a:spLocks noChangeArrowheads="1"/>
            </p:cNvSpPr>
            <p:nvPr/>
          </p:nvSpPr>
          <p:spPr bwMode="auto">
            <a:xfrm>
              <a:off x="1590" y="2098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-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9801" name="Rectangle 105"/>
            <p:cNvSpPr>
              <a:spLocks noChangeArrowheads="1"/>
            </p:cNvSpPr>
            <p:nvPr/>
          </p:nvSpPr>
          <p:spPr bwMode="auto">
            <a:xfrm>
              <a:off x="2221" y="1974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5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9802" name="Oval 106"/>
          <p:cNvSpPr>
            <a:spLocks noChangeArrowheads="1"/>
          </p:cNvSpPr>
          <p:nvPr/>
        </p:nvSpPr>
        <p:spPr bwMode="auto">
          <a:xfrm>
            <a:off x="9563100" y="45847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9803" name="Oval 107"/>
          <p:cNvSpPr>
            <a:spLocks noChangeArrowheads="1"/>
          </p:cNvSpPr>
          <p:nvPr/>
        </p:nvSpPr>
        <p:spPr bwMode="auto">
          <a:xfrm>
            <a:off x="5257800" y="57912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12" name="Group 108"/>
          <p:cNvGrpSpPr>
            <a:grpSpLocks/>
          </p:cNvGrpSpPr>
          <p:nvPr/>
        </p:nvGrpSpPr>
        <p:grpSpPr bwMode="auto">
          <a:xfrm>
            <a:off x="3429001" y="5319714"/>
            <a:ext cx="4911725" cy="319087"/>
            <a:chOff x="1200" y="3351"/>
            <a:chExt cx="3094" cy="201"/>
          </a:xfrm>
        </p:grpSpPr>
        <p:sp>
          <p:nvSpPr>
            <p:cNvPr id="29805" name="Text Box 109"/>
            <p:cNvSpPr txBox="1">
              <a:spLocks noChangeArrowheads="1"/>
            </p:cNvSpPr>
            <p:nvPr/>
          </p:nvSpPr>
          <p:spPr bwMode="auto">
            <a:xfrm>
              <a:off x="2966" y="3351"/>
              <a:ext cx="13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b="1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Формула приведения</a:t>
              </a:r>
            </a:p>
          </p:txBody>
        </p:sp>
        <p:sp>
          <p:nvSpPr>
            <p:cNvPr id="29806" name="Text Box 110"/>
            <p:cNvSpPr txBox="1">
              <a:spLocks noChangeArrowheads="1"/>
            </p:cNvSpPr>
            <p:nvPr/>
          </p:nvSpPr>
          <p:spPr bwMode="auto">
            <a:xfrm>
              <a:off x="1200" y="3360"/>
              <a:ext cx="15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Синус –нечетная функция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232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9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02" grpId="0" animBg="1"/>
      <p:bldP spid="2980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7391400" y="1524000"/>
            <a:ext cx="2971800" cy="2362200"/>
          </a:xfrm>
          <a:prstGeom prst="wedgeRectCallout">
            <a:avLst>
              <a:gd name="adj1" fmla="val -80236"/>
              <a:gd name="adj2" fmla="val -48792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Функция на всей области определения убывает. Нетрудно догадаться, что у </a:t>
            </a:r>
            <a:r>
              <a:rPr lang="ru-RU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&lt; 0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Тогда наименьшее значение функция будет иметь в правом конце отрезка, т.е. в точке х=0.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429000" y="5943601"/>
            <a:ext cx="3671888" cy="646113"/>
            <a:chOff x="3024" y="1408"/>
            <a:chExt cx="2313" cy="407"/>
          </a:xfrm>
        </p:grpSpPr>
        <p:grpSp>
          <p:nvGrpSpPr>
            <p:cNvPr id="18467" name="Group 4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8482" name="Text Box 5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8483" name="Text Box 6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8484" name="Text Box 7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8485" name="Text Box 8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8486" name="Text Box 9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8468" name="Rectangle 10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8469" name="AutoShape 11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8470" name="Text Box 12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8471" name="Rectangle 13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8472" name="Rectangle 14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8473" name="Rectangle 15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74" name="Rectangle 16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8475" name="Rectangle 17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8476" name="Rectangle 18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8477" name="Text Box 19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78" name="Text Box 20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79" name="Text Box 21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9</a:t>
              </a: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80" name="Text Box 22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81" name="Text Box 23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8444" name="Rectangle 24"/>
          <p:cNvSpPr>
            <a:spLocks noChangeArrowheads="1"/>
          </p:cNvSpPr>
          <p:nvPr/>
        </p:nvSpPr>
        <p:spPr bwMode="auto">
          <a:xfrm>
            <a:off x="4572000" y="273050"/>
            <a:ext cx="5943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</a:t>
            </a:r>
            <a:endParaRPr lang="en-US" altLang="ru-RU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ru-RU" sz="8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</a:t>
            </a:r>
            <a:r>
              <a:rPr lang="ru-RU" altLang="ru-RU" sz="2000">
                <a:solidFill>
                  <a:srgbClr val="000000"/>
                </a:solidFill>
              </a:rPr>
              <a:t>5</a:t>
            </a:r>
            <a:r>
              <a:rPr lang="en-US" altLang="ru-RU" sz="2000">
                <a:solidFill>
                  <a:srgbClr val="000000"/>
                </a:solidFill>
              </a:rPr>
              <a:t>cosx – 6x + 4</a:t>
            </a:r>
            <a:r>
              <a:rPr lang="ru-RU" altLang="ru-RU" sz="2000">
                <a:solidFill>
                  <a:srgbClr val="000000"/>
                </a:solidFill>
              </a:rPr>
              <a:t> на отрезке</a:t>
            </a:r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4648200" y="2413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15. </a:t>
            </a:r>
          </a:p>
        </p:txBody>
      </p:sp>
      <p:graphicFrame>
        <p:nvGraphicFramePr>
          <p:cNvPr id="30746" name="Object 26"/>
          <p:cNvGraphicFramePr>
            <a:graphicFrameLocks noChangeAspect="1"/>
          </p:cNvGraphicFramePr>
          <p:nvPr/>
        </p:nvGraphicFramePr>
        <p:xfrm>
          <a:off x="1905001" y="4038600"/>
          <a:ext cx="6024563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Формула" r:id="rId3" imgW="2946240" imgH="431640" progId="Equation.3">
                  <p:embed/>
                </p:oleObj>
              </mc:Choice>
              <mc:Fallback>
                <p:oleObj name="Формула" r:id="rId3" imgW="2946240" imgH="431640" progId="Equation.3">
                  <p:embed/>
                  <p:pic>
                    <p:nvPicPr>
                      <p:cNvPr id="30746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4038600"/>
                        <a:ext cx="6024563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1905000" y="13716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0748" name="Object 28"/>
          <p:cNvGraphicFramePr>
            <a:graphicFrameLocks noChangeAspect="1"/>
          </p:cNvGraphicFramePr>
          <p:nvPr/>
        </p:nvGraphicFramePr>
        <p:xfrm>
          <a:off x="4327526" y="1295401"/>
          <a:ext cx="21447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Формула" r:id="rId5" imgW="1002960" imgH="228600" progId="Equation.3">
                  <p:embed/>
                </p:oleObj>
              </mc:Choice>
              <mc:Fallback>
                <p:oleObj name="Формула" r:id="rId5" imgW="1002960" imgH="228600" progId="Equation.3">
                  <p:embed/>
                  <p:pic>
                    <p:nvPicPr>
                      <p:cNvPr id="30748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7526" y="1295401"/>
                        <a:ext cx="2144713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1828801" y="21336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8436" name="Object 30"/>
          <p:cNvGraphicFramePr>
            <a:graphicFrameLocks noChangeAspect="1"/>
          </p:cNvGraphicFramePr>
          <p:nvPr/>
        </p:nvGraphicFramePr>
        <p:xfrm>
          <a:off x="8991600" y="609600"/>
          <a:ext cx="1219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Формула" r:id="rId7" imgW="647640" imgH="431640" progId="Equation.3">
                  <p:embed/>
                </p:oleObj>
              </mc:Choice>
              <mc:Fallback>
                <p:oleObj name="Формула" r:id="rId7" imgW="647640" imgH="431640" progId="Equation.3">
                  <p:embed/>
                  <p:pic>
                    <p:nvPicPr>
                      <p:cNvPr id="1843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1600" y="609600"/>
                        <a:ext cx="12192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448" name="Group 31"/>
          <p:cNvGrpSpPr>
            <a:grpSpLocks/>
          </p:cNvGrpSpPr>
          <p:nvPr/>
        </p:nvGrpSpPr>
        <p:grpSpPr bwMode="auto">
          <a:xfrm>
            <a:off x="1778001" y="533400"/>
            <a:ext cx="2873375" cy="609600"/>
            <a:chOff x="384" y="240"/>
            <a:chExt cx="1810" cy="384"/>
          </a:xfrm>
        </p:grpSpPr>
        <p:pic>
          <p:nvPicPr>
            <p:cNvPr id="18460" name="Picture 32" descr="ksirc_2183_6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40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1" name="Rectangle 33"/>
            <p:cNvSpPr>
              <a:spLocks noChangeArrowheads="1"/>
            </p:cNvSpPr>
            <p:nvPr/>
          </p:nvSpPr>
          <p:spPr bwMode="auto">
            <a:xfrm>
              <a:off x="808" y="245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8462" name="Rectangle 34"/>
            <p:cNvSpPr>
              <a:spLocks noChangeArrowheads="1"/>
            </p:cNvSpPr>
            <p:nvPr/>
          </p:nvSpPr>
          <p:spPr bwMode="auto">
            <a:xfrm>
              <a:off x="1296" y="240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8463" name="Rectangle 35"/>
            <p:cNvSpPr>
              <a:spLocks noChangeArrowheads="1"/>
            </p:cNvSpPr>
            <p:nvPr/>
          </p:nvSpPr>
          <p:spPr bwMode="auto">
            <a:xfrm>
              <a:off x="1380" y="28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8464" name="Rectangle 36"/>
            <p:cNvSpPr>
              <a:spLocks noChangeArrowheads="1"/>
            </p:cNvSpPr>
            <p:nvPr/>
          </p:nvSpPr>
          <p:spPr bwMode="auto">
            <a:xfrm>
              <a:off x="901" y="312"/>
              <a:ext cx="41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8465" name="Rectangle 37"/>
            <p:cNvSpPr>
              <a:spLocks noChangeArrowheads="1"/>
            </p:cNvSpPr>
            <p:nvPr/>
          </p:nvSpPr>
          <p:spPr bwMode="auto">
            <a:xfrm>
              <a:off x="1453" y="313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800" b="1">
                  <a:solidFill>
                    <a:srgbClr val="0000FF"/>
                  </a:solidFill>
                  <a:latin typeface="Symbol" panose="05050102010706020507" pitchFamily="18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18466" name="Rectangle 38"/>
            <p:cNvSpPr>
              <a:spLocks noChangeArrowheads="1"/>
            </p:cNvSpPr>
            <p:nvPr/>
          </p:nvSpPr>
          <p:spPr bwMode="auto">
            <a:xfrm>
              <a:off x="1640" y="320"/>
              <a:ext cx="55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– sinx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30759" name="Object 39"/>
          <p:cNvGraphicFramePr>
            <a:graphicFrameLocks noChangeAspect="1"/>
          </p:cNvGraphicFramePr>
          <p:nvPr/>
        </p:nvGraphicFramePr>
        <p:xfrm>
          <a:off x="3990975" y="2012951"/>
          <a:ext cx="2058988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Формула" r:id="rId10" imgW="952200" imgH="799920" progId="Equation.3">
                  <p:embed/>
                </p:oleObj>
              </mc:Choice>
              <mc:Fallback>
                <p:oleObj name="Формула" r:id="rId10" imgW="952200" imgH="799920" progId="Equation.3">
                  <p:embed/>
                  <p:pic>
                    <p:nvPicPr>
                      <p:cNvPr id="30759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975" y="2012951"/>
                        <a:ext cx="2058988" cy="172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0" name="Object 40"/>
          <p:cNvGraphicFramePr>
            <a:graphicFrameLocks noChangeAspect="1"/>
          </p:cNvGraphicFramePr>
          <p:nvPr/>
        </p:nvGraphicFramePr>
        <p:xfrm>
          <a:off x="4572000" y="3352801"/>
          <a:ext cx="2535238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Формула" r:id="rId12" imgW="1180800" imgH="203040" progId="Equation.3">
                  <p:embed/>
                </p:oleObj>
              </mc:Choice>
              <mc:Fallback>
                <p:oleObj name="Формула" r:id="rId12" imgW="1180800" imgH="203040" progId="Equation.3">
                  <p:embed/>
                  <p:pic>
                    <p:nvPicPr>
                      <p:cNvPr id="3076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352801"/>
                        <a:ext cx="2535238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1" name="Object 41"/>
          <p:cNvGraphicFramePr>
            <a:graphicFrameLocks noChangeAspect="1"/>
          </p:cNvGraphicFramePr>
          <p:nvPr/>
        </p:nvGraphicFramePr>
        <p:xfrm>
          <a:off x="2057400" y="5257800"/>
          <a:ext cx="34178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Формула" r:id="rId14" imgW="1485720" imgH="215640" progId="Equation.3">
                  <p:embed/>
                </p:oleObj>
              </mc:Choice>
              <mc:Fallback>
                <p:oleObj name="Формула" r:id="rId14" imgW="1485720" imgH="215640" progId="Equation.3">
                  <p:embed/>
                  <p:pic>
                    <p:nvPicPr>
                      <p:cNvPr id="30761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257800"/>
                        <a:ext cx="341788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2" name="AutoShape 42"/>
          <p:cNvSpPr>
            <a:spLocks noChangeArrowheads="1"/>
          </p:cNvSpPr>
          <p:nvPr/>
        </p:nvSpPr>
        <p:spPr bwMode="auto">
          <a:xfrm>
            <a:off x="3386138" y="4876800"/>
            <a:ext cx="304800" cy="381000"/>
          </a:xfrm>
          <a:prstGeom prst="wedgeRectCallout">
            <a:avLst>
              <a:gd name="adj1" fmla="val 30208"/>
              <a:gd name="adj2" fmla="val 8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</a:t>
            </a:r>
            <a:endParaRPr lang="ru-RU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0763" name="Oval 43"/>
          <p:cNvSpPr>
            <a:spLocks noChangeArrowheads="1"/>
          </p:cNvSpPr>
          <p:nvPr/>
        </p:nvSpPr>
        <p:spPr bwMode="auto">
          <a:xfrm>
            <a:off x="7010400" y="4216400"/>
            <a:ext cx="9906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64" name="Oval 44"/>
          <p:cNvSpPr>
            <a:spLocks noChangeArrowheads="1"/>
          </p:cNvSpPr>
          <p:nvPr/>
        </p:nvSpPr>
        <p:spPr bwMode="auto">
          <a:xfrm>
            <a:off x="5138738" y="52578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65" name="AutoShape 45"/>
          <p:cNvSpPr>
            <a:spLocks noChangeArrowheads="1"/>
          </p:cNvSpPr>
          <p:nvPr/>
        </p:nvSpPr>
        <p:spPr bwMode="auto">
          <a:xfrm>
            <a:off x="3505200" y="3886200"/>
            <a:ext cx="304800" cy="381000"/>
          </a:xfrm>
          <a:prstGeom prst="wedgeRectCallout">
            <a:avLst>
              <a:gd name="adj1" fmla="val 71875"/>
              <a:gd name="adj2" fmla="val 77500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</a:t>
            </a:r>
          </a:p>
        </p:txBody>
      </p:sp>
      <p:sp>
        <p:nvSpPr>
          <p:cNvPr id="30766" name="AutoShape 46"/>
          <p:cNvSpPr>
            <a:spLocks noChangeArrowheads="1"/>
          </p:cNvSpPr>
          <p:nvPr/>
        </p:nvSpPr>
        <p:spPr bwMode="auto">
          <a:xfrm>
            <a:off x="7467600" y="4800600"/>
            <a:ext cx="2895600" cy="1447800"/>
          </a:xfrm>
          <a:prstGeom prst="wedgeRectCallout">
            <a:avLst>
              <a:gd name="adj1" fmla="val -85417"/>
              <a:gd name="adj2" fmla="val -38375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Если вы не догадались, то вычислите значения функции в каждом конце отрезка и выберите наименьшее.</a:t>
            </a:r>
          </a:p>
        </p:txBody>
      </p:sp>
    </p:spTree>
    <p:extLst>
      <p:ext uri="{BB962C8B-B14F-4D97-AF65-F5344CB8AC3E}">
        <p14:creationId xmlns:p14="http://schemas.microsoft.com/office/powerpoint/2010/main" val="360638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3" grpId="0" animBg="1"/>
      <p:bldP spid="307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172200" y="5943601"/>
            <a:ext cx="3671888" cy="646113"/>
            <a:chOff x="3024" y="1408"/>
            <a:chExt cx="2313" cy="407"/>
          </a:xfrm>
        </p:grpSpPr>
        <p:grpSp>
          <p:nvGrpSpPr>
            <p:cNvPr id="19490" name="Group 3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9505" name="Text Box 4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9506" name="Text Box 5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9507" name="Text Box 6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9508" name="Text Box 7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9509" name="Text Box 8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9491" name="Rectangle 9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92" name="AutoShape 10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93" name="Text Box 11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9494" name="Rectangle 12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95" name="Rectangle 13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96" name="Rectangle 14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497" name="Rectangle 15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98" name="Rectangle 16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99" name="Rectangle 17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500" name="Text Box 18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501" name="Text Box 19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502" name="Text Box 20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9503" name="Text Box 21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9504" name="Text Box 22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9470" name="Rectangle 23"/>
          <p:cNvSpPr>
            <a:spLocks noChangeArrowheads="1"/>
          </p:cNvSpPr>
          <p:nvPr/>
        </p:nvSpPr>
        <p:spPr bwMode="auto">
          <a:xfrm>
            <a:off x="1905000" y="357188"/>
            <a:ext cx="8763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9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 = </a:t>
            </a:r>
            <a:r>
              <a:rPr lang="ru-RU" altLang="ru-RU" sz="2000">
                <a:solidFill>
                  <a:srgbClr val="000000"/>
                </a:solidFill>
              </a:rPr>
              <a:t>12</a:t>
            </a:r>
            <a:r>
              <a:rPr lang="en-US" altLang="ru-RU" sz="2000">
                <a:solidFill>
                  <a:srgbClr val="000000"/>
                </a:solidFill>
              </a:rPr>
              <a:t>cosx </a:t>
            </a:r>
            <a:r>
              <a:rPr lang="ru-RU" altLang="ru-RU" sz="2000">
                <a:solidFill>
                  <a:srgbClr val="000000"/>
                </a:solidFill>
              </a:rPr>
              <a:t>+</a:t>
            </a:r>
            <a:r>
              <a:rPr lang="en-US" altLang="ru-RU" sz="2000">
                <a:solidFill>
                  <a:srgbClr val="000000"/>
                </a:solidFill>
              </a:rPr>
              <a:t> 6</a:t>
            </a:r>
            <a:r>
              <a:rPr lang="ru-RU" altLang="ru-RU" sz="2000">
                <a:solidFill>
                  <a:srgbClr val="000000"/>
                </a:solidFill>
              </a:rPr>
              <a:t>      </a:t>
            </a:r>
            <a:r>
              <a:rPr lang="en-US" altLang="ru-RU" sz="2000">
                <a:solidFill>
                  <a:srgbClr val="000000"/>
                </a:solidFill>
              </a:rPr>
              <a:t>x </a:t>
            </a:r>
            <a:r>
              <a:rPr lang="ru-RU" altLang="ru-RU" sz="2000">
                <a:solidFill>
                  <a:srgbClr val="000000"/>
                </a:solidFill>
              </a:rPr>
              <a:t>– 2     </a:t>
            </a:r>
            <a:r>
              <a:rPr lang="en-US" altLang="ru-RU" sz="2000">
                <a:solidFill>
                  <a:srgbClr val="000000"/>
                </a:solidFill>
              </a:rPr>
              <a:t> </a:t>
            </a:r>
            <a:r>
              <a:rPr lang="ru-RU" altLang="ru-RU" sz="2000">
                <a:solidFill>
                  <a:srgbClr val="000000"/>
                </a:solidFill>
              </a:rPr>
              <a:t>   + 6  на отрезке</a:t>
            </a: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2019300" y="3048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16. </a:t>
            </a:r>
          </a:p>
        </p:txBody>
      </p:sp>
      <p:graphicFrame>
        <p:nvGraphicFramePr>
          <p:cNvPr id="31769" name="Object 25"/>
          <p:cNvGraphicFramePr>
            <a:graphicFrameLocks noChangeAspect="1"/>
          </p:cNvGraphicFramePr>
          <p:nvPr/>
        </p:nvGraphicFramePr>
        <p:xfrm>
          <a:off x="1905001" y="3505200"/>
          <a:ext cx="53752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8" name="Формула" r:id="rId3" imgW="2628720" imgH="431640" progId="Equation.3">
                  <p:embed/>
                </p:oleObj>
              </mc:Choice>
              <mc:Fallback>
                <p:oleObj name="Формула" r:id="rId3" imgW="2628720" imgH="431640" progId="Equation.3">
                  <p:embed/>
                  <p:pic>
                    <p:nvPicPr>
                      <p:cNvPr id="31769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3505200"/>
                        <a:ext cx="537527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1905000" y="13716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1771" name="Object 27"/>
          <p:cNvGraphicFramePr>
            <a:graphicFrameLocks noChangeAspect="1"/>
          </p:cNvGraphicFramePr>
          <p:nvPr/>
        </p:nvGraphicFramePr>
        <p:xfrm>
          <a:off x="3962401" y="1295401"/>
          <a:ext cx="2716213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Формула" r:id="rId5" imgW="1269720" imgH="241200" progId="Equation.3">
                  <p:embed/>
                </p:oleObj>
              </mc:Choice>
              <mc:Fallback>
                <p:oleObj name="Формула" r:id="rId5" imgW="1269720" imgH="241200" progId="Equation.3">
                  <p:embed/>
                  <p:pic>
                    <p:nvPicPr>
                      <p:cNvPr id="31771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1" y="1295401"/>
                        <a:ext cx="2716213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1905001" y="19050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9460" name="Object 29"/>
          <p:cNvGraphicFramePr>
            <a:graphicFrameLocks noChangeAspect="1"/>
          </p:cNvGraphicFramePr>
          <p:nvPr/>
        </p:nvGraphicFramePr>
        <p:xfrm>
          <a:off x="7010400" y="609600"/>
          <a:ext cx="8842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0" name="Формула" r:id="rId7" imgW="469800" imgH="431640" progId="Equation.3">
                  <p:embed/>
                </p:oleObj>
              </mc:Choice>
              <mc:Fallback>
                <p:oleObj name="Формула" r:id="rId7" imgW="469800" imgH="431640" progId="Equation.3">
                  <p:embed/>
                  <p:pic>
                    <p:nvPicPr>
                      <p:cNvPr id="1946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609600"/>
                        <a:ext cx="8842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74" name="Object 30"/>
          <p:cNvGraphicFramePr>
            <a:graphicFrameLocks noChangeAspect="1"/>
          </p:cNvGraphicFramePr>
          <p:nvPr/>
        </p:nvGraphicFramePr>
        <p:xfrm>
          <a:off x="4038601" y="1981201"/>
          <a:ext cx="2606675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1" name="Формула" r:id="rId9" imgW="1206360" imgH="685800" progId="Equation.3">
                  <p:embed/>
                </p:oleObj>
              </mc:Choice>
              <mc:Fallback>
                <p:oleObj name="Формула" r:id="rId9" imgW="1206360" imgH="685800" progId="Equation.3">
                  <p:embed/>
                  <p:pic>
                    <p:nvPicPr>
                      <p:cNvPr id="31774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1" y="1981201"/>
                        <a:ext cx="2606675" cy="147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75" name="Object 31"/>
          <p:cNvGraphicFramePr>
            <a:graphicFrameLocks noChangeAspect="1"/>
          </p:cNvGraphicFramePr>
          <p:nvPr/>
        </p:nvGraphicFramePr>
        <p:xfrm>
          <a:off x="6337301" y="2667001"/>
          <a:ext cx="22082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name="Формула" r:id="rId11" imgW="1028520" imgH="393480" progId="Equation.3">
                  <p:embed/>
                </p:oleObj>
              </mc:Choice>
              <mc:Fallback>
                <p:oleObj name="Формула" r:id="rId11" imgW="1028520" imgH="393480" progId="Equation.3">
                  <p:embed/>
                  <p:pic>
                    <p:nvPicPr>
                      <p:cNvPr id="31775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301" y="2667001"/>
                        <a:ext cx="2208213" cy="84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76" name="Object 32"/>
          <p:cNvGraphicFramePr>
            <a:graphicFrameLocks noChangeAspect="1"/>
          </p:cNvGraphicFramePr>
          <p:nvPr/>
        </p:nvGraphicFramePr>
        <p:xfrm>
          <a:off x="1905000" y="4419600"/>
          <a:ext cx="69532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Формула" r:id="rId13" imgW="3022560" imgH="431640" progId="Equation.3">
                  <p:embed/>
                </p:oleObj>
              </mc:Choice>
              <mc:Fallback>
                <p:oleObj name="Формула" r:id="rId13" imgW="3022560" imgH="431640" progId="Equation.3">
                  <p:embed/>
                  <p:pic>
                    <p:nvPicPr>
                      <p:cNvPr id="31776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419600"/>
                        <a:ext cx="695325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77" name="Oval 33"/>
          <p:cNvSpPr>
            <a:spLocks noChangeArrowheads="1"/>
          </p:cNvSpPr>
          <p:nvPr/>
        </p:nvSpPr>
        <p:spPr bwMode="auto">
          <a:xfrm>
            <a:off x="7543800" y="4648200"/>
            <a:ext cx="15240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1778" name="Oval 34"/>
          <p:cNvSpPr>
            <a:spLocks noChangeArrowheads="1"/>
          </p:cNvSpPr>
          <p:nvPr/>
        </p:nvSpPr>
        <p:spPr bwMode="auto">
          <a:xfrm>
            <a:off x="7010400" y="5410200"/>
            <a:ext cx="16764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aphicFrame>
        <p:nvGraphicFramePr>
          <p:cNvPr id="19464" name="Object 35"/>
          <p:cNvGraphicFramePr>
            <a:graphicFrameLocks noChangeAspect="1"/>
          </p:cNvGraphicFramePr>
          <p:nvPr/>
        </p:nvGraphicFramePr>
        <p:xfrm>
          <a:off x="3632200" y="747713"/>
          <a:ext cx="457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Формула" r:id="rId15" imgW="228600" imgH="228600" progId="Equation.3">
                  <p:embed/>
                </p:oleObj>
              </mc:Choice>
              <mc:Fallback>
                <p:oleObj name="Формула" r:id="rId15" imgW="228600" imgH="228600" progId="Equation.3">
                  <p:embed/>
                  <p:pic>
                    <p:nvPicPr>
                      <p:cNvPr id="19464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200" y="747713"/>
                        <a:ext cx="457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5" name="Object 36"/>
          <p:cNvGraphicFramePr>
            <a:graphicFrameLocks noChangeAspect="1"/>
          </p:cNvGraphicFramePr>
          <p:nvPr/>
        </p:nvGraphicFramePr>
        <p:xfrm>
          <a:off x="4572000" y="738188"/>
          <a:ext cx="6858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5" name="Формула" r:id="rId17" imgW="342720" imgH="241200" progId="Equation.3">
                  <p:embed/>
                </p:oleObj>
              </mc:Choice>
              <mc:Fallback>
                <p:oleObj name="Формула" r:id="rId17" imgW="342720" imgH="241200" progId="Equation.3">
                  <p:embed/>
                  <p:pic>
                    <p:nvPicPr>
                      <p:cNvPr id="19465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38188"/>
                        <a:ext cx="6858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7924800" y="1295400"/>
            <a:ext cx="2057400" cy="1981200"/>
            <a:chOff x="4032" y="816"/>
            <a:chExt cx="1296" cy="1248"/>
          </a:xfrm>
        </p:grpSpPr>
        <p:sp>
          <p:nvSpPr>
            <p:cNvPr id="19487" name="Oval 38"/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88" name="Line 39"/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89" name="Freeform 40"/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  <a:gd name="T4" fmla="*/ 0 60000 65536"/>
                <a:gd name="T5" fmla="*/ 0 60000 65536"/>
                <a:gd name="T6" fmla="*/ 0 w 24"/>
                <a:gd name="T7" fmla="*/ 0 h 1248"/>
                <a:gd name="T8" fmla="*/ 24 w 24"/>
                <a:gd name="T9" fmla="*/ 1248 h 124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785" name="Arc 41"/>
          <p:cNvSpPr>
            <a:spLocks/>
          </p:cNvSpPr>
          <p:nvPr/>
        </p:nvSpPr>
        <p:spPr bwMode="auto">
          <a:xfrm>
            <a:off x="8824914" y="1687513"/>
            <a:ext cx="700087" cy="685800"/>
          </a:xfrm>
          <a:custGeom>
            <a:avLst/>
            <a:gdLst>
              <a:gd name="T0" fmla="*/ 0 w 22068"/>
              <a:gd name="T1" fmla="*/ 158 h 21663"/>
              <a:gd name="T2" fmla="*/ 700087 w 22068"/>
              <a:gd name="T3" fmla="*/ 685800 h 21663"/>
              <a:gd name="T4" fmla="*/ 14847 w 22068"/>
              <a:gd name="T5" fmla="*/ 683806 h 21663"/>
              <a:gd name="T6" fmla="*/ 0 60000 65536"/>
              <a:gd name="T7" fmla="*/ 0 60000 65536"/>
              <a:gd name="T8" fmla="*/ 0 60000 65536"/>
              <a:gd name="T9" fmla="*/ 0 w 22068"/>
              <a:gd name="T10" fmla="*/ 0 h 21663"/>
              <a:gd name="T11" fmla="*/ 22068 w 22068"/>
              <a:gd name="T12" fmla="*/ 21663 h 216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068" h="21663" fill="none" extrusionOk="0">
                <a:moveTo>
                  <a:pt x="0" y="5"/>
                </a:moveTo>
                <a:cubicBezTo>
                  <a:pt x="155" y="1"/>
                  <a:pt x="311" y="-1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</a:path>
              <a:path w="22068" h="21663" stroke="0" extrusionOk="0">
                <a:moveTo>
                  <a:pt x="0" y="5"/>
                </a:moveTo>
                <a:cubicBezTo>
                  <a:pt x="155" y="1"/>
                  <a:pt x="311" y="-1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  <a:lnTo>
                  <a:pt x="468" y="21600"/>
                </a:lnTo>
                <a:close/>
              </a:path>
            </a:pathLst>
          </a:cu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aphicFrame>
        <p:nvGraphicFramePr>
          <p:cNvPr id="31786" name="Object 42"/>
          <p:cNvGraphicFramePr>
            <a:graphicFrameLocks noChangeAspect="1"/>
          </p:cNvGraphicFramePr>
          <p:nvPr/>
        </p:nvGraphicFramePr>
        <p:xfrm>
          <a:off x="9372600" y="1308100"/>
          <a:ext cx="304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" name="Формула" r:id="rId19" imgW="164880" imgH="393480" progId="Equation.3">
                  <p:embed/>
                </p:oleObj>
              </mc:Choice>
              <mc:Fallback>
                <p:oleObj name="Формула" r:id="rId19" imgW="164880" imgH="393480" progId="Equation.3">
                  <p:embed/>
                  <p:pic>
                    <p:nvPicPr>
                      <p:cNvPr id="31786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2600" y="1308100"/>
                        <a:ext cx="3048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87" name="Freeform 43"/>
          <p:cNvSpPr>
            <a:spLocks/>
          </p:cNvSpPr>
          <p:nvPr/>
        </p:nvSpPr>
        <p:spPr bwMode="auto">
          <a:xfrm>
            <a:off x="8394701" y="1841500"/>
            <a:ext cx="885825" cy="7938"/>
          </a:xfrm>
          <a:custGeom>
            <a:avLst/>
            <a:gdLst>
              <a:gd name="T0" fmla="*/ 0 w 558"/>
              <a:gd name="T1" fmla="*/ 0 h 5"/>
              <a:gd name="T2" fmla="*/ 558 w 558"/>
              <a:gd name="T3" fmla="*/ 5 h 5"/>
              <a:gd name="T4" fmla="*/ 0 60000 65536"/>
              <a:gd name="T5" fmla="*/ 0 60000 65536"/>
              <a:gd name="T6" fmla="*/ 0 w 558"/>
              <a:gd name="T7" fmla="*/ 0 h 5"/>
              <a:gd name="T8" fmla="*/ 558 w 558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8" h="5">
                <a:moveTo>
                  <a:pt x="0" y="0"/>
                </a:moveTo>
                <a:lnTo>
                  <a:pt x="558" y="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8301038" y="1731963"/>
            <a:ext cx="209550" cy="222250"/>
            <a:chOff x="3645" y="1275"/>
            <a:chExt cx="132" cy="140"/>
          </a:xfrm>
        </p:grpSpPr>
        <p:sp>
          <p:nvSpPr>
            <p:cNvPr id="19485" name="Freeform 45"/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  <a:gd name="T4" fmla="*/ 0 60000 65536"/>
                <a:gd name="T5" fmla="*/ 0 60000 65536"/>
                <a:gd name="T6" fmla="*/ 0 w 42"/>
                <a:gd name="T7" fmla="*/ 0 h 140"/>
                <a:gd name="T8" fmla="*/ 42 w 42"/>
                <a:gd name="T9" fmla="*/ 140 h 1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9486" name="Freeform 46"/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  <a:gd name="T4" fmla="*/ 0 60000 65536"/>
                <a:gd name="T5" fmla="*/ 0 60000 65536"/>
                <a:gd name="T6" fmla="*/ 0 w 132"/>
                <a:gd name="T7" fmla="*/ 0 h 41"/>
                <a:gd name="T8" fmla="*/ 132 w 132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6629400" y="3505200"/>
            <a:ext cx="3733800" cy="2057400"/>
            <a:chOff x="3216" y="2256"/>
            <a:chExt cx="2352" cy="1296"/>
          </a:xfrm>
        </p:grpSpPr>
        <p:sp>
          <p:nvSpPr>
            <p:cNvPr id="31792" name="AutoShape 48"/>
            <p:cNvSpPr>
              <a:spLocks noChangeArrowheads="1"/>
            </p:cNvSpPr>
            <p:nvPr/>
          </p:nvSpPr>
          <p:spPr bwMode="auto">
            <a:xfrm>
              <a:off x="3216" y="2256"/>
              <a:ext cx="2352" cy="1296"/>
            </a:xfrm>
            <a:prstGeom prst="wedgeRectCallout">
              <a:avLst>
                <a:gd name="adj1" fmla="val -59611"/>
                <a:gd name="adj2" fmla="val -38426"/>
              </a:avLst>
            </a:prstGeom>
            <a:gradFill rotWithShape="1">
              <a:gsLst>
                <a:gs pos="0">
                  <a:srgbClr val="A3FFFF">
                    <a:alpha val="64000"/>
                  </a:srgbClr>
                </a:gs>
                <a:gs pos="50000">
                  <a:srgbClr val="FFFFFF">
                    <a:alpha val="78000"/>
                  </a:srgbClr>
                </a:gs>
                <a:gs pos="100000">
                  <a:srgbClr val="A3FFFF">
                    <a:alpha val="64000"/>
                  </a:srgbClr>
                </a:gs>
              </a:gsLst>
              <a:lin ang="189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Но нам не нужны ВСЕ стационарные точки. Необходимо сделать выбор тех значений, которые попадут в заданный отрезок</a:t>
              </a:r>
            </a:p>
          </p:txBody>
        </p:sp>
        <p:graphicFrame>
          <p:nvGraphicFramePr>
            <p:cNvPr id="19468" name="Object 49"/>
            <p:cNvGraphicFramePr>
              <a:graphicFrameLocks noChangeAspect="1"/>
            </p:cNvGraphicFramePr>
            <p:nvPr/>
          </p:nvGraphicFramePr>
          <p:xfrm>
            <a:off x="4560" y="2976"/>
            <a:ext cx="557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7" name="Формула" r:id="rId21" imgW="469800" imgH="431640" progId="Equation.3">
                    <p:embed/>
                  </p:oleObj>
                </mc:Choice>
                <mc:Fallback>
                  <p:oleObj name="Формула" r:id="rId21" imgW="469800" imgH="431640" progId="Equation.3">
                    <p:embed/>
                    <p:pic>
                      <p:nvPicPr>
                        <p:cNvPr id="19468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0" y="2976"/>
                          <a:ext cx="557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794" name="Object 50"/>
          <p:cNvGraphicFramePr>
            <a:graphicFrameLocks noChangeAspect="1"/>
          </p:cNvGraphicFramePr>
          <p:nvPr/>
        </p:nvGraphicFramePr>
        <p:xfrm>
          <a:off x="1828800" y="5410200"/>
          <a:ext cx="6807200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8" name="Формула" r:id="rId22" imgW="2958840" imgH="241200" progId="Equation.3">
                  <p:embed/>
                </p:oleObj>
              </mc:Choice>
              <mc:Fallback>
                <p:oleObj name="Формула" r:id="rId22" imgW="2958840" imgH="241200" progId="Equation.3">
                  <p:embed/>
                  <p:pic>
                    <p:nvPicPr>
                      <p:cNvPr id="31794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410200"/>
                        <a:ext cx="6807200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95" name="Oval 51"/>
          <p:cNvSpPr>
            <a:spLocks noChangeArrowheads="1"/>
          </p:cNvSpPr>
          <p:nvPr/>
        </p:nvSpPr>
        <p:spPr bwMode="auto">
          <a:xfrm>
            <a:off x="6781800" y="3657600"/>
            <a:ext cx="6096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7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7" grpId="0" animBg="1"/>
      <p:bldP spid="31778" grpId="0" animBg="1"/>
      <p:bldP spid="31785" grpId="0" animBg="1"/>
      <p:bldP spid="31787" grpId="0" animBg="1"/>
      <p:bldP spid="3179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24600" y="5943601"/>
            <a:ext cx="3671888" cy="646113"/>
            <a:chOff x="3024" y="1408"/>
            <a:chExt cx="2313" cy="407"/>
          </a:xfrm>
        </p:grpSpPr>
        <p:grpSp>
          <p:nvGrpSpPr>
            <p:cNvPr id="20531" name="Group 3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20546" name="Text Box 4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20547" name="Text Box 5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20548" name="Text Box 6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0549" name="Text Box 7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0550" name="Text Box 8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20532" name="Rectangle 9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33" name="AutoShape 10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34" name="Text Box 11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0535" name="Rectangle 12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36" name="Rectangle 13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37" name="Rectangle 14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538" name="Rectangle 15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39" name="Rectangle 16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40" name="Rectangle 17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41" name="Text Box 18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542" name="Text Box 19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543" name="Text Box 20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0544" name="Text Box 21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0545" name="Text Box 22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0492" name="Rectangle 23"/>
          <p:cNvSpPr>
            <a:spLocks noChangeArrowheads="1"/>
          </p:cNvSpPr>
          <p:nvPr/>
        </p:nvSpPr>
        <p:spPr bwMode="auto">
          <a:xfrm>
            <a:off x="1905000" y="357188"/>
            <a:ext cx="8763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9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 = </a:t>
            </a:r>
            <a:r>
              <a:rPr lang="ru-RU" altLang="ru-RU" sz="2000">
                <a:solidFill>
                  <a:srgbClr val="000000"/>
                </a:solidFill>
              </a:rPr>
              <a:t>12</a:t>
            </a:r>
            <a:r>
              <a:rPr lang="en-US" altLang="ru-RU" sz="2000">
                <a:solidFill>
                  <a:srgbClr val="000000"/>
                </a:solidFill>
              </a:rPr>
              <a:t>cosx </a:t>
            </a:r>
            <a:r>
              <a:rPr lang="ru-RU" altLang="ru-RU" sz="2000">
                <a:solidFill>
                  <a:srgbClr val="000000"/>
                </a:solidFill>
              </a:rPr>
              <a:t>+</a:t>
            </a:r>
            <a:r>
              <a:rPr lang="en-US" altLang="ru-RU" sz="2000">
                <a:solidFill>
                  <a:srgbClr val="000000"/>
                </a:solidFill>
              </a:rPr>
              <a:t> 6</a:t>
            </a:r>
            <a:r>
              <a:rPr lang="ru-RU" altLang="ru-RU" sz="2000">
                <a:solidFill>
                  <a:srgbClr val="000000"/>
                </a:solidFill>
              </a:rPr>
              <a:t>      </a:t>
            </a:r>
            <a:r>
              <a:rPr lang="en-US" altLang="ru-RU" sz="2000">
                <a:solidFill>
                  <a:srgbClr val="000000"/>
                </a:solidFill>
              </a:rPr>
              <a:t>x </a:t>
            </a:r>
            <a:r>
              <a:rPr lang="ru-RU" altLang="ru-RU" sz="2000">
                <a:solidFill>
                  <a:srgbClr val="000000"/>
                </a:solidFill>
              </a:rPr>
              <a:t>– 2     </a:t>
            </a:r>
            <a:r>
              <a:rPr lang="en-US" altLang="ru-RU" sz="2000">
                <a:solidFill>
                  <a:srgbClr val="000000"/>
                </a:solidFill>
              </a:rPr>
              <a:t> </a:t>
            </a:r>
            <a:r>
              <a:rPr lang="ru-RU" altLang="ru-RU" sz="2000">
                <a:solidFill>
                  <a:srgbClr val="000000"/>
                </a:solidFill>
              </a:rPr>
              <a:t>   + 6  на отрезке</a:t>
            </a: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2019300" y="3048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16. </a:t>
            </a:r>
          </a:p>
        </p:txBody>
      </p:sp>
      <p:graphicFrame>
        <p:nvGraphicFramePr>
          <p:cNvPr id="32793" name="Object 25"/>
          <p:cNvGraphicFramePr>
            <a:graphicFrameLocks noChangeAspect="1"/>
          </p:cNvGraphicFramePr>
          <p:nvPr/>
        </p:nvGraphicFramePr>
        <p:xfrm>
          <a:off x="3048001" y="5257800"/>
          <a:ext cx="53752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Формула" r:id="rId3" imgW="2628720" imgH="431640" progId="Equation.3">
                  <p:embed/>
                </p:oleObj>
              </mc:Choice>
              <mc:Fallback>
                <p:oleObj name="Формула" r:id="rId3" imgW="2628720" imgH="431640" progId="Equation.3">
                  <p:embed/>
                  <p:pic>
                    <p:nvPicPr>
                      <p:cNvPr id="32793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1" y="5257800"/>
                        <a:ext cx="537527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1905000" y="13716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0483" name="Object 27"/>
          <p:cNvGraphicFramePr>
            <a:graphicFrameLocks noChangeAspect="1"/>
          </p:cNvGraphicFramePr>
          <p:nvPr/>
        </p:nvGraphicFramePr>
        <p:xfrm>
          <a:off x="3962401" y="1295401"/>
          <a:ext cx="2716213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Формула" r:id="rId5" imgW="1269720" imgH="241200" progId="Equation.3">
                  <p:embed/>
                </p:oleObj>
              </mc:Choice>
              <mc:Fallback>
                <p:oleObj name="Формула" r:id="rId5" imgW="1269720" imgH="241200" progId="Equation.3">
                  <p:embed/>
                  <p:pic>
                    <p:nvPicPr>
                      <p:cNvPr id="2048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1" y="1295401"/>
                        <a:ext cx="2716213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1905001" y="19050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20484" name="Object 29"/>
          <p:cNvGraphicFramePr>
            <a:graphicFrameLocks noChangeAspect="1"/>
          </p:cNvGraphicFramePr>
          <p:nvPr/>
        </p:nvGraphicFramePr>
        <p:xfrm>
          <a:off x="7010400" y="609600"/>
          <a:ext cx="8842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Формула" r:id="rId7" imgW="469800" imgH="431640" progId="Equation.3">
                  <p:embed/>
                </p:oleObj>
              </mc:Choice>
              <mc:Fallback>
                <p:oleObj name="Формула" r:id="rId7" imgW="469800" imgH="431640" progId="Equation.3">
                  <p:embed/>
                  <p:pic>
                    <p:nvPicPr>
                      <p:cNvPr id="20484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609600"/>
                        <a:ext cx="8842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30"/>
          <p:cNvGraphicFramePr>
            <a:graphicFrameLocks noChangeAspect="1"/>
          </p:cNvGraphicFramePr>
          <p:nvPr/>
        </p:nvGraphicFramePr>
        <p:xfrm>
          <a:off x="4038601" y="1981201"/>
          <a:ext cx="2606675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Формула" r:id="rId9" imgW="1206360" imgH="685800" progId="Equation.3">
                  <p:embed/>
                </p:oleObj>
              </mc:Choice>
              <mc:Fallback>
                <p:oleObj name="Формула" r:id="rId9" imgW="1206360" imgH="685800" progId="Equation.3">
                  <p:embed/>
                  <p:pic>
                    <p:nvPicPr>
                      <p:cNvPr id="20485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1" y="1981201"/>
                        <a:ext cx="2606675" cy="147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31"/>
          <p:cNvGraphicFramePr>
            <a:graphicFrameLocks noChangeAspect="1"/>
          </p:cNvGraphicFramePr>
          <p:nvPr/>
        </p:nvGraphicFramePr>
        <p:xfrm>
          <a:off x="3632200" y="747713"/>
          <a:ext cx="457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2" name="Формула" r:id="rId11" imgW="228600" imgH="228600" progId="Equation.3">
                  <p:embed/>
                </p:oleObj>
              </mc:Choice>
              <mc:Fallback>
                <p:oleObj name="Формула" r:id="rId11" imgW="228600" imgH="228600" progId="Equation.3">
                  <p:embed/>
                  <p:pic>
                    <p:nvPicPr>
                      <p:cNvPr id="20486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200" y="747713"/>
                        <a:ext cx="457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32"/>
          <p:cNvGraphicFramePr>
            <a:graphicFrameLocks noChangeAspect="1"/>
          </p:cNvGraphicFramePr>
          <p:nvPr/>
        </p:nvGraphicFramePr>
        <p:xfrm>
          <a:off x="4572000" y="738188"/>
          <a:ext cx="6858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Формула" r:id="rId13" imgW="342720" imgH="241200" progId="Equation.3">
                  <p:embed/>
                </p:oleObj>
              </mc:Choice>
              <mc:Fallback>
                <p:oleObj name="Формула" r:id="rId13" imgW="342720" imgH="241200" progId="Equation.3">
                  <p:embed/>
                  <p:pic>
                    <p:nvPicPr>
                      <p:cNvPr id="20487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38188"/>
                        <a:ext cx="6858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496" name="Group 33"/>
          <p:cNvGrpSpPr>
            <a:grpSpLocks/>
          </p:cNvGrpSpPr>
          <p:nvPr/>
        </p:nvGrpSpPr>
        <p:grpSpPr bwMode="auto">
          <a:xfrm>
            <a:off x="8077200" y="609600"/>
            <a:ext cx="2057400" cy="1981200"/>
            <a:chOff x="4032" y="816"/>
            <a:chExt cx="1296" cy="1248"/>
          </a:xfrm>
        </p:grpSpPr>
        <p:sp>
          <p:nvSpPr>
            <p:cNvPr id="20528" name="Oval 34"/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29" name="Line 35"/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530" name="Freeform 36"/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  <a:gd name="T4" fmla="*/ 0 60000 65536"/>
                <a:gd name="T5" fmla="*/ 0 60000 65536"/>
                <a:gd name="T6" fmla="*/ 0 w 24"/>
                <a:gd name="T7" fmla="*/ 0 h 1248"/>
                <a:gd name="T8" fmla="*/ 24 w 24"/>
                <a:gd name="T9" fmla="*/ 1248 h 124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20497" name="Arc 37"/>
          <p:cNvSpPr>
            <a:spLocks/>
          </p:cNvSpPr>
          <p:nvPr/>
        </p:nvSpPr>
        <p:spPr bwMode="auto">
          <a:xfrm>
            <a:off x="8977314" y="1001713"/>
            <a:ext cx="700087" cy="685800"/>
          </a:xfrm>
          <a:custGeom>
            <a:avLst/>
            <a:gdLst>
              <a:gd name="T0" fmla="*/ 0 w 22068"/>
              <a:gd name="T1" fmla="*/ 158 h 21663"/>
              <a:gd name="T2" fmla="*/ 700087 w 22068"/>
              <a:gd name="T3" fmla="*/ 685800 h 21663"/>
              <a:gd name="T4" fmla="*/ 14847 w 22068"/>
              <a:gd name="T5" fmla="*/ 683806 h 21663"/>
              <a:gd name="T6" fmla="*/ 0 60000 65536"/>
              <a:gd name="T7" fmla="*/ 0 60000 65536"/>
              <a:gd name="T8" fmla="*/ 0 60000 65536"/>
              <a:gd name="T9" fmla="*/ 0 w 22068"/>
              <a:gd name="T10" fmla="*/ 0 h 21663"/>
              <a:gd name="T11" fmla="*/ 22068 w 22068"/>
              <a:gd name="T12" fmla="*/ 21663 h 216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068" h="21663" fill="none" extrusionOk="0">
                <a:moveTo>
                  <a:pt x="0" y="5"/>
                </a:moveTo>
                <a:cubicBezTo>
                  <a:pt x="155" y="1"/>
                  <a:pt x="311" y="-1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</a:path>
              <a:path w="22068" h="21663" stroke="0" extrusionOk="0">
                <a:moveTo>
                  <a:pt x="0" y="5"/>
                </a:moveTo>
                <a:cubicBezTo>
                  <a:pt x="155" y="1"/>
                  <a:pt x="311" y="-1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  <a:lnTo>
                  <a:pt x="468" y="21600"/>
                </a:lnTo>
                <a:close/>
              </a:path>
            </a:pathLst>
          </a:cu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aphicFrame>
        <p:nvGraphicFramePr>
          <p:cNvPr id="20488" name="Object 38"/>
          <p:cNvGraphicFramePr>
            <a:graphicFrameLocks noChangeAspect="1"/>
          </p:cNvGraphicFramePr>
          <p:nvPr/>
        </p:nvGraphicFramePr>
        <p:xfrm>
          <a:off x="9525000" y="622300"/>
          <a:ext cx="304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4" name="Формула" r:id="rId15" imgW="164880" imgH="393480" progId="Equation.3">
                  <p:embed/>
                </p:oleObj>
              </mc:Choice>
              <mc:Fallback>
                <p:oleObj name="Формула" r:id="rId15" imgW="164880" imgH="393480" progId="Equation.3">
                  <p:embed/>
                  <p:pic>
                    <p:nvPicPr>
                      <p:cNvPr id="20488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0" y="622300"/>
                        <a:ext cx="3048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8" name="Freeform 39"/>
          <p:cNvSpPr>
            <a:spLocks/>
          </p:cNvSpPr>
          <p:nvPr/>
        </p:nvSpPr>
        <p:spPr bwMode="auto">
          <a:xfrm>
            <a:off x="8547101" y="1155700"/>
            <a:ext cx="885825" cy="7938"/>
          </a:xfrm>
          <a:custGeom>
            <a:avLst/>
            <a:gdLst>
              <a:gd name="T0" fmla="*/ 0 w 558"/>
              <a:gd name="T1" fmla="*/ 0 h 5"/>
              <a:gd name="T2" fmla="*/ 558 w 558"/>
              <a:gd name="T3" fmla="*/ 5 h 5"/>
              <a:gd name="T4" fmla="*/ 0 60000 65536"/>
              <a:gd name="T5" fmla="*/ 0 60000 65536"/>
              <a:gd name="T6" fmla="*/ 0 w 558"/>
              <a:gd name="T7" fmla="*/ 0 h 5"/>
              <a:gd name="T8" fmla="*/ 558 w 558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8" h="5">
                <a:moveTo>
                  <a:pt x="0" y="0"/>
                </a:moveTo>
                <a:lnTo>
                  <a:pt x="558" y="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20499" name="Group 40"/>
          <p:cNvGrpSpPr>
            <a:grpSpLocks/>
          </p:cNvGrpSpPr>
          <p:nvPr/>
        </p:nvGrpSpPr>
        <p:grpSpPr bwMode="auto">
          <a:xfrm>
            <a:off x="8453438" y="1046163"/>
            <a:ext cx="209550" cy="222250"/>
            <a:chOff x="3645" y="1275"/>
            <a:chExt cx="132" cy="140"/>
          </a:xfrm>
        </p:grpSpPr>
        <p:sp>
          <p:nvSpPr>
            <p:cNvPr id="20526" name="Freeform 41"/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  <a:gd name="T4" fmla="*/ 0 60000 65536"/>
                <a:gd name="T5" fmla="*/ 0 60000 65536"/>
                <a:gd name="T6" fmla="*/ 0 w 42"/>
                <a:gd name="T7" fmla="*/ 0 h 140"/>
                <a:gd name="T8" fmla="*/ 42 w 42"/>
                <a:gd name="T9" fmla="*/ 140 h 1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27" name="Freeform 42"/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  <a:gd name="T4" fmla="*/ 0 60000 65536"/>
                <a:gd name="T5" fmla="*/ 0 60000 65536"/>
                <a:gd name="T6" fmla="*/ 0 w 132"/>
                <a:gd name="T7" fmla="*/ 0 h 41"/>
                <a:gd name="T8" fmla="*/ 132 w 132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2811" name="AutoShape 43"/>
          <p:cNvSpPr>
            <a:spLocks noChangeArrowheads="1"/>
          </p:cNvSpPr>
          <p:nvPr/>
        </p:nvSpPr>
        <p:spPr bwMode="auto">
          <a:xfrm>
            <a:off x="6629400" y="2895600"/>
            <a:ext cx="3810000" cy="2362200"/>
          </a:xfrm>
          <a:prstGeom prst="wedgeRectCallout">
            <a:avLst>
              <a:gd name="adj1" fmla="val -66500"/>
              <a:gd name="adj2" fmla="val -12569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Убедимся, что данная точка является точкой максимума на заданном промежутке.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Значит, наибольшее значение функция достигает именно в этой точке.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Тогда значения функции в концах отрезка можно не считать.</a:t>
            </a:r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3810000" y="4295776"/>
            <a:ext cx="1600200" cy="257175"/>
            <a:chOff x="2208" y="2352"/>
            <a:chExt cx="1008" cy="162"/>
          </a:xfrm>
        </p:grpSpPr>
        <p:sp>
          <p:nvSpPr>
            <p:cNvPr id="20524" name="Line 45"/>
            <p:cNvSpPr>
              <a:spLocks noChangeShapeType="1"/>
            </p:cNvSpPr>
            <p:nvPr/>
          </p:nvSpPr>
          <p:spPr bwMode="auto">
            <a:xfrm>
              <a:off x="2880" y="2352"/>
              <a:ext cx="336" cy="1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525" name="Line 46"/>
            <p:cNvSpPr>
              <a:spLocks noChangeShapeType="1"/>
            </p:cNvSpPr>
            <p:nvPr/>
          </p:nvSpPr>
          <p:spPr bwMode="auto">
            <a:xfrm flipV="1">
              <a:off x="2208" y="2361"/>
              <a:ext cx="336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3962401" y="3749675"/>
            <a:ext cx="1116013" cy="457200"/>
            <a:chOff x="2304" y="1968"/>
            <a:chExt cx="703" cy="288"/>
          </a:xfrm>
        </p:grpSpPr>
        <p:sp>
          <p:nvSpPr>
            <p:cNvPr id="32816" name="Text Box 48"/>
            <p:cNvSpPr txBox="1">
              <a:spLocks noChangeArrowheads="1"/>
            </p:cNvSpPr>
            <p:nvPr/>
          </p:nvSpPr>
          <p:spPr bwMode="auto">
            <a:xfrm>
              <a:off x="2784" y="196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–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2817" name="Text Box 49"/>
            <p:cNvSpPr txBox="1">
              <a:spLocks noChangeArrowheads="1"/>
            </p:cNvSpPr>
            <p:nvPr/>
          </p:nvSpPr>
          <p:spPr bwMode="auto">
            <a:xfrm flipH="1">
              <a:off x="2304" y="196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+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2895600" y="3762376"/>
            <a:ext cx="3575050" cy="1038225"/>
            <a:chOff x="1632" y="2018"/>
            <a:chExt cx="2252" cy="654"/>
          </a:xfrm>
        </p:grpSpPr>
        <p:grpSp>
          <p:nvGrpSpPr>
            <p:cNvPr id="20514" name="Group 51"/>
            <p:cNvGrpSpPr>
              <a:grpSpLocks/>
            </p:cNvGrpSpPr>
            <p:nvPr/>
          </p:nvGrpSpPr>
          <p:grpSpPr bwMode="auto">
            <a:xfrm>
              <a:off x="2560" y="2280"/>
              <a:ext cx="240" cy="392"/>
              <a:chOff x="2848" y="712"/>
              <a:chExt cx="240" cy="392"/>
            </a:xfrm>
          </p:grpSpPr>
          <p:sp>
            <p:nvSpPr>
              <p:cNvPr id="32820" name="Rectangle 52"/>
              <p:cNvSpPr>
                <a:spLocks noChangeArrowheads="1"/>
              </p:cNvSpPr>
              <p:nvPr/>
            </p:nvSpPr>
            <p:spPr bwMode="auto">
              <a:xfrm>
                <a:off x="2920" y="912"/>
                <a:ext cx="15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3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0521" name="Freeform 53"/>
              <p:cNvSpPr>
                <a:spLocks/>
              </p:cNvSpPr>
              <p:nvPr/>
            </p:nvSpPr>
            <p:spPr bwMode="auto">
              <a:xfrm>
                <a:off x="2880" y="917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20490" name="Object 54"/>
              <p:cNvGraphicFramePr>
                <a:graphicFrameLocks noChangeAspect="1"/>
              </p:cNvGraphicFramePr>
              <p:nvPr/>
            </p:nvGraphicFramePr>
            <p:xfrm>
              <a:off x="2848" y="712"/>
              <a:ext cx="24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435" name="Формула" r:id="rId17" imgW="139680" imgH="139680" progId="Equation.3">
                      <p:embed/>
                    </p:oleObj>
                  </mc:Choice>
                  <mc:Fallback>
                    <p:oleObj name="Формула" r:id="rId17" imgW="139680" imgH="139680" progId="Equation.3">
                      <p:embed/>
                      <p:pic>
                        <p:nvPicPr>
                          <p:cNvPr id="20490" name="Object 5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8" y="712"/>
                            <a:ext cx="240" cy="2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515" name="Text Box 55"/>
            <p:cNvSpPr txBox="1">
              <a:spLocks noChangeArrowheads="1"/>
            </p:cNvSpPr>
            <p:nvPr/>
          </p:nvSpPr>
          <p:spPr bwMode="auto">
            <a:xfrm>
              <a:off x="3696" y="2256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x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16" name="Freeform 56"/>
            <p:cNvSpPr>
              <a:spLocks/>
            </p:cNvSpPr>
            <p:nvPr/>
          </p:nvSpPr>
          <p:spPr bwMode="auto">
            <a:xfrm>
              <a:off x="1632" y="2256"/>
              <a:ext cx="2208" cy="2"/>
            </a:xfrm>
            <a:custGeom>
              <a:avLst/>
              <a:gdLst>
                <a:gd name="T0" fmla="*/ 0 w 2208"/>
                <a:gd name="T1" fmla="*/ 2 h 2"/>
                <a:gd name="T2" fmla="*/ 2208 w 2208"/>
                <a:gd name="T3" fmla="*/ 0 h 2"/>
                <a:gd name="T4" fmla="*/ 0 60000 65536"/>
                <a:gd name="T5" fmla="*/ 0 60000 65536"/>
                <a:gd name="T6" fmla="*/ 0 w 2208"/>
                <a:gd name="T7" fmla="*/ 0 h 2"/>
                <a:gd name="T8" fmla="*/ 2208 w 22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08" h="2">
                  <a:moveTo>
                    <a:pt x="0" y="2"/>
                  </a:moveTo>
                  <a:lnTo>
                    <a:pt x="220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17" name="Text Box 57"/>
            <p:cNvSpPr txBox="1">
              <a:spLocks noChangeArrowheads="1"/>
            </p:cNvSpPr>
            <p:nvPr/>
          </p:nvSpPr>
          <p:spPr bwMode="auto">
            <a:xfrm>
              <a:off x="1632" y="2018"/>
              <a:ext cx="2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r>
                <a:rPr lang="en-US" altLang="ru-RU" baseline="30000">
                  <a:solidFill>
                    <a:srgbClr val="000000"/>
                  </a:solidFill>
                </a:rPr>
                <a:t>\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18" name="Text Box 58"/>
            <p:cNvSpPr txBox="1">
              <a:spLocks noChangeArrowheads="1"/>
            </p:cNvSpPr>
            <p:nvPr/>
          </p:nvSpPr>
          <p:spPr bwMode="auto">
            <a:xfrm>
              <a:off x="1632" y="2210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519" name="Line 59"/>
            <p:cNvSpPr>
              <a:spLocks noChangeShapeType="1"/>
            </p:cNvSpPr>
            <p:nvPr/>
          </p:nvSpPr>
          <p:spPr bwMode="auto">
            <a:xfrm>
              <a:off x="2688" y="2217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60"/>
          <p:cNvGrpSpPr>
            <a:grpSpLocks/>
          </p:cNvGrpSpPr>
          <p:nvPr/>
        </p:nvGrpSpPr>
        <p:grpSpPr bwMode="auto">
          <a:xfrm>
            <a:off x="3429000" y="3495676"/>
            <a:ext cx="2209800" cy="676275"/>
            <a:chOff x="2016" y="1872"/>
            <a:chExt cx="1392" cy="426"/>
          </a:xfrm>
        </p:grpSpPr>
        <p:sp>
          <p:nvSpPr>
            <p:cNvPr id="20509" name="Freeform 61"/>
            <p:cNvSpPr>
              <a:spLocks/>
            </p:cNvSpPr>
            <p:nvPr/>
          </p:nvSpPr>
          <p:spPr bwMode="auto">
            <a:xfrm>
              <a:off x="2160" y="2073"/>
              <a:ext cx="1104" cy="192"/>
            </a:xfrm>
            <a:custGeom>
              <a:avLst/>
              <a:gdLst>
                <a:gd name="T0" fmla="*/ 0 w 864"/>
                <a:gd name="T1" fmla="*/ 144 h 144"/>
                <a:gd name="T2" fmla="*/ 96 w 864"/>
                <a:gd name="T3" fmla="*/ 0 h 144"/>
                <a:gd name="T4" fmla="*/ 768 w 864"/>
                <a:gd name="T5" fmla="*/ 0 h 144"/>
                <a:gd name="T6" fmla="*/ 864 w 864"/>
                <a:gd name="T7" fmla="*/ 144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64"/>
                <a:gd name="T13" fmla="*/ 0 h 144"/>
                <a:gd name="T14" fmla="*/ 864 w 864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4" h="144">
                  <a:moveTo>
                    <a:pt x="0" y="144"/>
                  </a:moveTo>
                  <a:lnTo>
                    <a:pt x="96" y="0"/>
                  </a:lnTo>
                  <a:lnTo>
                    <a:pt x="768" y="0"/>
                  </a:lnTo>
                  <a:lnTo>
                    <a:pt x="864" y="14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20510" name="Group 62"/>
            <p:cNvGrpSpPr>
              <a:grpSpLocks/>
            </p:cNvGrpSpPr>
            <p:nvPr/>
          </p:nvGrpSpPr>
          <p:grpSpPr bwMode="auto">
            <a:xfrm>
              <a:off x="3168" y="1872"/>
              <a:ext cx="240" cy="392"/>
              <a:chOff x="2848" y="712"/>
              <a:chExt cx="240" cy="392"/>
            </a:xfrm>
          </p:grpSpPr>
          <p:sp>
            <p:nvSpPr>
              <p:cNvPr id="32831" name="Rectangle 63"/>
              <p:cNvSpPr>
                <a:spLocks noChangeArrowheads="1"/>
              </p:cNvSpPr>
              <p:nvPr/>
            </p:nvSpPr>
            <p:spPr bwMode="auto">
              <a:xfrm>
                <a:off x="2920" y="912"/>
                <a:ext cx="15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2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0513" name="Freeform 64"/>
              <p:cNvSpPr>
                <a:spLocks/>
              </p:cNvSpPr>
              <p:nvPr/>
            </p:nvSpPr>
            <p:spPr bwMode="auto">
              <a:xfrm>
                <a:off x="2880" y="917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20489" name="Object 65"/>
              <p:cNvGraphicFramePr>
                <a:graphicFrameLocks noChangeAspect="1"/>
              </p:cNvGraphicFramePr>
              <p:nvPr/>
            </p:nvGraphicFramePr>
            <p:xfrm>
              <a:off x="2848" y="712"/>
              <a:ext cx="24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436" name="Формула" r:id="rId19" imgW="139680" imgH="139680" progId="Equation.3">
                      <p:embed/>
                    </p:oleObj>
                  </mc:Choice>
                  <mc:Fallback>
                    <p:oleObj name="Формула" r:id="rId19" imgW="139680" imgH="139680" progId="Equation.3">
                      <p:embed/>
                      <p:pic>
                        <p:nvPicPr>
                          <p:cNvPr id="20489" name="Object 6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8" y="712"/>
                            <a:ext cx="240" cy="2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2834" name="Text Box 66"/>
            <p:cNvSpPr txBox="1">
              <a:spLocks noChangeArrowheads="1"/>
            </p:cNvSpPr>
            <p:nvPr/>
          </p:nvSpPr>
          <p:spPr bwMode="auto">
            <a:xfrm>
              <a:off x="2016" y="2048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0</a:t>
              </a:r>
              <a:endPara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0507" name="Text Box 67"/>
          <p:cNvSpPr txBox="1">
            <a:spLocks noChangeArrowheads="1"/>
          </p:cNvSpPr>
          <p:nvPr/>
        </p:nvSpPr>
        <p:spPr bwMode="auto">
          <a:xfrm rot="19651729">
            <a:off x="5486400" y="2362201"/>
            <a:ext cx="289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FF0000"/>
                </a:solidFill>
              </a:rPr>
              <a:t>Можно рассуждать иначе</a:t>
            </a:r>
          </a:p>
        </p:txBody>
      </p:sp>
      <p:sp>
        <p:nvSpPr>
          <p:cNvPr id="32836" name="Text Box 68"/>
          <p:cNvSpPr txBox="1">
            <a:spLocks noChangeArrowheads="1"/>
          </p:cNvSpPr>
          <p:nvPr/>
        </p:nvSpPr>
        <p:spPr bwMode="auto">
          <a:xfrm>
            <a:off x="4495800" y="4648201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max</a:t>
            </a:r>
            <a:endParaRPr lang="ru-RU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48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248400" y="6019801"/>
            <a:ext cx="3671888" cy="646113"/>
            <a:chOff x="3024" y="1408"/>
            <a:chExt cx="2313" cy="407"/>
          </a:xfrm>
        </p:grpSpPr>
        <p:grpSp>
          <p:nvGrpSpPr>
            <p:cNvPr id="21561" name="Group 3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21576" name="Text Box 4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21577" name="Text Box 5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21578" name="Text Box 6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1579" name="Text Box 7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1580" name="Text Box 8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21562" name="Rectangle 9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63" name="AutoShape 10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64" name="Text Box 11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1565" name="Rectangle 12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66" name="Rectangle 13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67" name="Rectangle 14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568" name="Rectangle 15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69" name="Rectangle 16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70" name="Rectangle 17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71" name="Text Box 18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572" name="Text Box 19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573" name="Text Box 20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4</a:t>
              </a: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574" name="Text Box 21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575" name="Text Box 22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1519" name="Rectangle 23"/>
          <p:cNvSpPr>
            <a:spLocks noChangeArrowheads="1"/>
          </p:cNvSpPr>
          <p:nvPr/>
        </p:nvSpPr>
        <p:spPr bwMode="auto">
          <a:xfrm>
            <a:off x="1905000" y="319088"/>
            <a:ext cx="8763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1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 = </a:t>
            </a:r>
            <a:r>
              <a:rPr lang="ru-RU" altLang="ru-RU" sz="2000">
                <a:solidFill>
                  <a:srgbClr val="000000"/>
                </a:solidFill>
              </a:rPr>
              <a:t>11 +            –         х –           </a:t>
            </a:r>
            <a:r>
              <a:rPr lang="en-US" altLang="ru-RU" sz="2000">
                <a:solidFill>
                  <a:srgbClr val="000000"/>
                </a:solidFill>
              </a:rPr>
              <a:t>cosx </a:t>
            </a:r>
            <a:r>
              <a:rPr lang="ru-RU" altLang="ru-RU" sz="2000">
                <a:solidFill>
                  <a:srgbClr val="000000"/>
                </a:solidFill>
              </a:rPr>
              <a:t>  на отрезке</a:t>
            </a: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2019300" y="3048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17. </a:t>
            </a:r>
          </a:p>
        </p:txBody>
      </p:sp>
      <p:graphicFrame>
        <p:nvGraphicFramePr>
          <p:cNvPr id="33817" name="Object 25"/>
          <p:cNvGraphicFramePr>
            <a:graphicFrameLocks noChangeAspect="1"/>
          </p:cNvGraphicFramePr>
          <p:nvPr/>
        </p:nvGraphicFramePr>
        <p:xfrm>
          <a:off x="1828801" y="5105400"/>
          <a:ext cx="6646863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Формула" r:id="rId3" imgW="3251160" imgH="457200" progId="Equation.3">
                  <p:embed/>
                </p:oleObj>
              </mc:Choice>
              <mc:Fallback>
                <p:oleObj name="Формула" r:id="rId3" imgW="3251160" imgH="457200" progId="Equation.3">
                  <p:embed/>
                  <p:pic>
                    <p:nvPicPr>
                      <p:cNvPr id="33817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5105400"/>
                        <a:ext cx="6646863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1905000" y="13716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3819" name="Object 27"/>
          <p:cNvGraphicFramePr>
            <a:graphicFrameLocks noChangeAspect="1"/>
          </p:cNvGraphicFramePr>
          <p:nvPr/>
        </p:nvGraphicFramePr>
        <p:xfrm>
          <a:off x="4800600" y="1295400"/>
          <a:ext cx="3048000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9" name="Формула" r:id="rId5" imgW="1511280" imgH="431640" progId="Equation.3">
                  <p:embed/>
                </p:oleObj>
              </mc:Choice>
              <mc:Fallback>
                <p:oleObj name="Формула" r:id="rId5" imgW="1511280" imgH="431640" progId="Equation.3">
                  <p:embed/>
                  <p:pic>
                    <p:nvPicPr>
                      <p:cNvPr id="33819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295400"/>
                        <a:ext cx="3048000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1905001" y="19050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21508" name="Object 29"/>
          <p:cNvGraphicFramePr>
            <a:graphicFrameLocks noChangeAspect="1"/>
          </p:cNvGraphicFramePr>
          <p:nvPr/>
        </p:nvGraphicFramePr>
        <p:xfrm>
          <a:off x="7772400" y="609600"/>
          <a:ext cx="8842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Формула" r:id="rId7" imgW="469800" imgH="431640" progId="Equation.3">
                  <p:embed/>
                </p:oleObj>
              </mc:Choice>
              <mc:Fallback>
                <p:oleObj name="Формула" r:id="rId7" imgW="469800" imgH="431640" progId="Equation.3">
                  <p:embed/>
                  <p:pic>
                    <p:nvPicPr>
                      <p:cNvPr id="21508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609600"/>
                        <a:ext cx="8842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22" name="Object 30"/>
          <p:cNvGraphicFramePr>
            <a:graphicFrameLocks noChangeAspect="1"/>
          </p:cNvGraphicFramePr>
          <p:nvPr/>
        </p:nvGraphicFramePr>
        <p:xfrm>
          <a:off x="7315201" y="2971801"/>
          <a:ext cx="24495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Формула" r:id="rId9" imgW="1066680" imgH="393480" progId="Equation.3">
                  <p:embed/>
                </p:oleObj>
              </mc:Choice>
              <mc:Fallback>
                <p:oleObj name="Формула" r:id="rId9" imgW="1066680" imgH="393480" progId="Equation.3">
                  <p:embed/>
                  <p:pic>
                    <p:nvPicPr>
                      <p:cNvPr id="33822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1" y="2971801"/>
                        <a:ext cx="2449513" cy="84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8305800" y="990600"/>
            <a:ext cx="2057400" cy="1981200"/>
            <a:chOff x="4032" y="816"/>
            <a:chExt cx="1296" cy="1248"/>
          </a:xfrm>
        </p:grpSpPr>
        <p:sp>
          <p:nvSpPr>
            <p:cNvPr id="21558" name="Oval 32"/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59" name="Line 33"/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60" name="Freeform 34"/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  <a:gd name="T4" fmla="*/ 0 60000 65536"/>
                <a:gd name="T5" fmla="*/ 0 60000 65536"/>
                <a:gd name="T6" fmla="*/ 0 w 24"/>
                <a:gd name="T7" fmla="*/ 0 h 1248"/>
                <a:gd name="T8" fmla="*/ 24 w 24"/>
                <a:gd name="T9" fmla="*/ 1248 h 124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3827" name="Arc 35"/>
          <p:cNvSpPr>
            <a:spLocks/>
          </p:cNvSpPr>
          <p:nvPr/>
        </p:nvSpPr>
        <p:spPr bwMode="auto">
          <a:xfrm>
            <a:off x="9205914" y="1382713"/>
            <a:ext cx="700087" cy="685800"/>
          </a:xfrm>
          <a:custGeom>
            <a:avLst/>
            <a:gdLst>
              <a:gd name="T0" fmla="*/ 0 w 22068"/>
              <a:gd name="T1" fmla="*/ 158 h 21663"/>
              <a:gd name="T2" fmla="*/ 700087 w 22068"/>
              <a:gd name="T3" fmla="*/ 685800 h 21663"/>
              <a:gd name="T4" fmla="*/ 14847 w 22068"/>
              <a:gd name="T5" fmla="*/ 683806 h 21663"/>
              <a:gd name="T6" fmla="*/ 0 60000 65536"/>
              <a:gd name="T7" fmla="*/ 0 60000 65536"/>
              <a:gd name="T8" fmla="*/ 0 60000 65536"/>
              <a:gd name="T9" fmla="*/ 0 w 22068"/>
              <a:gd name="T10" fmla="*/ 0 h 21663"/>
              <a:gd name="T11" fmla="*/ 22068 w 22068"/>
              <a:gd name="T12" fmla="*/ 21663 h 216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068" h="21663" fill="none" extrusionOk="0">
                <a:moveTo>
                  <a:pt x="0" y="5"/>
                </a:moveTo>
                <a:cubicBezTo>
                  <a:pt x="155" y="1"/>
                  <a:pt x="311" y="-1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</a:path>
              <a:path w="22068" h="21663" stroke="0" extrusionOk="0">
                <a:moveTo>
                  <a:pt x="0" y="5"/>
                </a:moveTo>
                <a:cubicBezTo>
                  <a:pt x="155" y="1"/>
                  <a:pt x="311" y="-1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  <a:lnTo>
                  <a:pt x="468" y="21600"/>
                </a:lnTo>
                <a:close/>
              </a:path>
            </a:pathLst>
          </a:cu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aphicFrame>
        <p:nvGraphicFramePr>
          <p:cNvPr id="33828" name="Object 36"/>
          <p:cNvGraphicFramePr>
            <a:graphicFrameLocks noChangeAspect="1"/>
          </p:cNvGraphicFramePr>
          <p:nvPr/>
        </p:nvGraphicFramePr>
        <p:xfrm>
          <a:off x="9906000" y="1371600"/>
          <a:ext cx="304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Формула" r:id="rId11" imgW="164880" imgH="393480" progId="Equation.3">
                  <p:embed/>
                </p:oleObj>
              </mc:Choice>
              <mc:Fallback>
                <p:oleObj name="Формула" r:id="rId11" imgW="164880" imgH="393480" progId="Equation.3">
                  <p:embed/>
                  <p:pic>
                    <p:nvPicPr>
                      <p:cNvPr id="33828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0" y="1371600"/>
                        <a:ext cx="3048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29" name="Freeform 37"/>
          <p:cNvSpPr>
            <a:spLocks/>
          </p:cNvSpPr>
          <p:nvPr/>
        </p:nvSpPr>
        <p:spPr bwMode="auto">
          <a:xfrm>
            <a:off x="8610600" y="1739900"/>
            <a:ext cx="1219200" cy="1588"/>
          </a:xfrm>
          <a:custGeom>
            <a:avLst/>
            <a:gdLst>
              <a:gd name="T0" fmla="*/ 0 w 768"/>
              <a:gd name="T1" fmla="*/ 0 h 1"/>
              <a:gd name="T2" fmla="*/ 768 w 768"/>
              <a:gd name="T3" fmla="*/ 0 h 1"/>
              <a:gd name="T4" fmla="*/ 0 60000 65536"/>
              <a:gd name="T5" fmla="*/ 0 60000 65536"/>
              <a:gd name="T6" fmla="*/ 0 w 768"/>
              <a:gd name="T7" fmla="*/ 0 h 1"/>
              <a:gd name="T8" fmla="*/ 768 w 768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8" h="1">
                <a:moveTo>
                  <a:pt x="0" y="0"/>
                </a:moveTo>
                <a:lnTo>
                  <a:pt x="76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8521700" y="1638300"/>
            <a:ext cx="209550" cy="222250"/>
            <a:chOff x="3645" y="1275"/>
            <a:chExt cx="132" cy="140"/>
          </a:xfrm>
        </p:grpSpPr>
        <p:sp>
          <p:nvSpPr>
            <p:cNvPr id="21556" name="Freeform 39"/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  <a:gd name="T4" fmla="*/ 0 60000 65536"/>
                <a:gd name="T5" fmla="*/ 0 60000 65536"/>
                <a:gd name="T6" fmla="*/ 0 w 42"/>
                <a:gd name="T7" fmla="*/ 0 h 140"/>
                <a:gd name="T8" fmla="*/ 42 w 42"/>
                <a:gd name="T9" fmla="*/ 140 h 1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57" name="Freeform 40"/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  <a:gd name="T4" fmla="*/ 0 60000 65536"/>
                <a:gd name="T5" fmla="*/ 0 60000 65536"/>
                <a:gd name="T6" fmla="*/ 0 w 132"/>
                <a:gd name="T7" fmla="*/ 0 h 41"/>
                <a:gd name="T8" fmla="*/ 132 w 132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6705600" y="4038600"/>
            <a:ext cx="3733800" cy="2057400"/>
            <a:chOff x="3216" y="2256"/>
            <a:chExt cx="2352" cy="1296"/>
          </a:xfrm>
        </p:grpSpPr>
        <p:sp>
          <p:nvSpPr>
            <p:cNvPr id="33834" name="AutoShape 42"/>
            <p:cNvSpPr>
              <a:spLocks noChangeArrowheads="1"/>
            </p:cNvSpPr>
            <p:nvPr/>
          </p:nvSpPr>
          <p:spPr bwMode="auto">
            <a:xfrm>
              <a:off x="3216" y="2256"/>
              <a:ext cx="2352" cy="1296"/>
            </a:xfrm>
            <a:prstGeom prst="wedgeRectCallout">
              <a:avLst>
                <a:gd name="adj1" fmla="val -59611"/>
                <a:gd name="adj2" fmla="val -38426"/>
              </a:avLst>
            </a:prstGeom>
            <a:gradFill rotWithShape="1">
              <a:gsLst>
                <a:gs pos="0">
                  <a:srgbClr val="A3FFFF">
                    <a:alpha val="64000"/>
                  </a:srgbClr>
                </a:gs>
                <a:gs pos="50000">
                  <a:srgbClr val="FFFFFF">
                    <a:alpha val="78000"/>
                  </a:srgbClr>
                </a:gs>
                <a:gs pos="100000">
                  <a:srgbClr val="A3FFFF">
                    <a:alpha val="64000"/>
                  </a:srgbClr>
                </a:gs>
              </a:gsLst>
              <a:lin ang="189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Но нам не нужны ВСЕ стационарные точки. Необходимо сделать выбор тех значений, которые попадут в заданный отрезок</a:t>
              </a:r>
            </a:p>
          </p:txBody>
        </p:sp>
        <p:graphicFrame>
          <p:nvGraphicFramePr>
            <p:cNvPr id="21517" name="Object 43"/>
            <p:cNvGraphicFramePr>
              <a:graphicFrameLocks noChangeAspect="1"/>
            </p:cNvGraphicFramePr>
            <p:nvPr/>
          </p:nvGraphicFramePr>
          <p:xfrm>
            <a:off x="4560" y="2976"/>
            <a:ext cx="557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63" name="Формула" r:id="rId13" imgW="469800" imgH="431640" progId="Equation.3">
                    <p:embed/>
                  </p:oleObj>
                </mc:Choice>
                <mc:Fallback>
                  <p:oleObj name="Формула" r:id="rId13" imgW="469800" imgH="431640" progId="Equation.3">
                    <p:embed/>
                    <p:pic>
                      <p:nvPicPr>
                        <p:cNvPr id="21517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0" y="2976"/>
                          <a:ext cx="557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1511" name="Object 44"/>
          <p:cNvGraphicFramePr>
            <a:graphicFrameLocks noChangeAspect="1"/>
          </p:cNvGraphicFramePr>
          <p:nvPr/>
        </p:nvGraphicFramePr>
        <p:xfrm>
          <a:off x="2971801" y="609600"/>
          <a:ext cx="7413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Формула" r:id="rId14" imgW="419040" imgH="431640" progId="Equation.3">
                  <p:embed/>
                </p:oleObj>
              </mc:Choice>
              <mc:Fallback>
                <p:oleObj name="Формула" r:id="rId14" imgW="419040" imgH="431640" progId="Equation.3">
                  <p:embed/>
                  <p:pic>
                    <p:nvPicPr>
                      <p:cNvPr id="21511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1" y="609600"/>
                        <a:ext cx="74136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45"/>
          <p:cNvGraphicFramePr>
            <a:graphicFrameLocks noChangeAspect="1"/>
          </p:cNvGraphicFramePr>
          <p:nvPr/>
        </p:nvGraphicFramePr>
        <p:xfrm>
          <a:off x="3963988" y="635000"/>
          <a:ext cx="584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Формула" r:id="rId16" imgW="330120" imgH="431640" progId="Equation.3">
                  <p:embed/>
                </p:oleObj>
              </mc:Choice>
              <mc:Fallback>
                <p:oleObj name="Формула" r:id="rId16" imgW="330120" imgH="431640" progId="Equation.3">
                  <p:embed/>
                  <p:pic>
                    <p:nvPicPr>
                      <p:cNvPr id="21512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3988" y="635000"/>
                        <a:ext cx="5842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46"/>
          <p:cNvGraphicFramePr>
            <a:graphicFrameLocks noChangeAspect="1"/>
          </p:cNvGraphicFramePr>
          <p:nvPr/>
        </p:nvGraphicFramePr>
        <p:xfrm>
          <a:off x="4897438" y="609600"/>
          <a:ext cx="6969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6" name="Формула" r:id="rId18" imgW="393480" imgH="431640" progId="Equation.3">
                  <p:embed/>
                </p:oleObj>
              </mc:Choice>
              <mc:Fallback>
                <p:oleObj name="Формула" r:id="rId18" imgW="393480" imgH="431640" progId="Equation.3">
                  <p:embed/>
                  <p:pic>
                    <p:nvPicPr>
                      <p:cNvPr id="21513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7438" y="609600"/>
                        <a:ext cx="696912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39" name="Object 47"/>
          <p:cNvGraphicFramePr>
            <a:graphicFrameLocks noChangeAspect="1"/>
          </p:cNvGraphicFramePr>
          <p:nvPr/>
        </p:nvGraphicFramePr>
        <p:xfrm>
          <a:off x="4953000" y="2133600"/>
          <a:ext cx="2895600" cy="166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7" name="Формула" r:id="rId20" imgW="1447560" imgH="838080" progId="Equation.3">
                  <p:embed/>
                </p:oleObj>
              </mc:Choice>
              <mc:Fallback>
                <p:oleObj name="Формула" r:id="rId20" imgW="1447560" imgH="838080" progId="Equation.3">
                  <p:embed/>
                  <p:pic>
                    <p:nvPicPr>
                      <p:cNvPr id="33839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133600"/>
                        <a:ext cx="2895600" cy="1665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40" name="AutoShape 48"/>
          <p:cNvSpPr>
            <a:spLocks noChangeArrowheads="1"/>
          </p:cNvSpPr>
          <p:nvPr/>
        </p:nvSpPr>
        <p:spPr bwMode="auto">
          <a:xfrm>
            <a:off x="6629400" y="2895600"/>
            <a:ext cx="3810000" cy="2286000"/>
          </a:xfrm>
          <a:prstGeom prst="wedgeRectCallout">
            <a:avLst>
              <a:gd name="adj1" fmla="val -86167"/>
              <a:gd name="adj2" fmla="val 33125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Можно убедиться, что данная точка является точкой минимума на заданном промежутке.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Значит, наименьшее значение функция достигает именно в этой точке.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Тогда значения функции в концах отрезка можно не считать.</a:t>
            </a:r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 flipV="1">
            <a:off x="2895600" y="4457701"/>
            <a:ext cx="1600200" cy="257175"/>
            <a:chOff x="2208" y="2352"/>
            <a:chExt cx="1008" cy="162"/>
          </a:xfrm>
        </p:grpSpPr>
        <p:sp>
          <p:nvSpPr>
            <p:cNvPr id="21551" name="Line 50"/>
            <p:cNvSpPr>
              <a:spLocks noChangeShapeType="1"/>
            </p:cNvSpPr>
            <p:nvPr/>
          </p:nvSpPr>
          <p:spPr bwMode="auto">
            <a:xfrm>
              <a:off x="2880" y="2352"/>
              <a:ext cx="336" cy="1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52" name="Line 51"/>
            <p:cNvSpPr>
              <a:spLocks noChangeShapeType="1"/>
            </p:cNvSpPr>
            <p:nvPr/>
          </p:nvSpPr>
          <p:spPr bwMode="auto">
            <a:xfrm flipV="1">
              <a:off x="2208" y="2361"/>
              <a:ext cx="336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3049588" y="3911600"/>
            <a:ext cx="1122362" cy="457200"/>
            <a:chOff x="2305" y="1968"/>
            <a:chExt cx="707" cy="288"/>
          </a:xfrm>
        </p:grpSpPr>
        <p:sp>
          <p:nvSpPr>
            <p:cNvPr id="33845" name="Text Box 53"/>
            <p:cNvSpPr txBox="1">
              <a:spLocks noChangeArrowheads="1"/>
            </p:cNvSpPr>
            <p:nvPr/>
          </p:nvSpPr>
          <p:spPr bwMode="auto">
            <a:xfrm>
              <a:off x="2784" y="1968"/>
              <a:ext cx="2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+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3846" name="Text Box 54"/>
            <p:cNvSpPr txBox="1">
              <a:spLocks noChangeArrowheads="1"/>
            </p:cNvSpPr>
            <p:nvPr/>
          </p:nvSpPr>
          <p:spPr bwMode="auto">
            <a:xfrm flipH="1">
              <a:off x="2305" y="196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–</a:t>
              </a: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1981200" y="3924301"/>
            <a:ext cx="3575050" cy="1038225"/>
            <a:chOff x="1632" y="2018"/>
            <a:chExt cx="2252" cy="654"/>
          </a:xfrm>
        </p:grpSpPr>
        <p:grpSp>
          <p:nvGrpSpPr>
            <p:cNvPr id="21541" name="Group 56"/>
            <p:cNvGrpSpPr>
              <a:grpSpLocks/>
            </p:cNvGrpSpPr>
            <p:nvPr/>
          </p:nvGrpSpPr>
          <p:grpSpPr bwMode="auto">
            <a:xfrm>
              <a:off x="2560" y="2280"/>
              <a:ext cx="240" cy="392"/>
              <a:chOff x="2848" y="712"/>
              <a:chExt cx="240" cy="392"/>
            </a:xfrm>
          </p:grpSpPr>
          <p:sp>
            <p:nvSpPr>
              <p:cNvPr id="33849" name="Rectangle 57"/>
              <p:cNvSpPr>
                <a:spLocks noChangeArrowheads="1"/>
              </p:cNvSpPr>
              <p:nvPr/>
            </p:nvSpPr>
            <p:spPr bwMode="auto">
              <a:xfrm>
                <a:off x="2920" y="912"/>
                <a:ext cx="15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6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1548" name="Freeform 58"/>
              <p:cNvSpPr>
                <a:spLocks/>
              </p:cNvSpPr>
              <p:nvPr/>
            </p:nvSpPr>
            <p:spPr bwMode="auto">
              <a:xfrm>
                <a:off x="2880" y="917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21516" name="Object 59"/>
              <p:cNvGraphicFramePr>
                <a:graphicFrameLocks noChangeAspect="1"/>
              </p:cNvGraphicFramePr>
              <p:nvPr/>
            </p:nvGraphicFramePr>
            <p:xfrm>
              <a:off x="2848" y="712"/>
              <a:ext cx="24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68" name="Формула" r:id="rId22" imgW="139680" imgH="139680" progId="Equation.3">
                      <p:embed/>
                    </p:oleObj>
                  </mc:Choice>
                  <mc:Fallback>
                    <p:oleObj name="Формула" r:id="rId22" imgW="139680" imgH="139680" progId="Equation.3">
                      <p:embed/>
                      <p:pic>
                        <p:nvPicPr>
                          <p:cNvPr id="21516" name="Object 5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8" y="712"/>
                            <a:ext cx="240" cy="2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1542" name="Text Box 60"/>
            <p:cNvSpPr txBox="1">
              <a:spLocks noChangeArrowheads="1"/>
            </p:cNvSpPr>
            <p:nvPr/>
          </p:nvSpPr>
          <p:spPr bwMode="auto">
            <a:xfrm>
              <a:off x="3696" y="2256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x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43" name="Freeform 61"/>
            <p:cNvSpPr>
              <a:spLocks/>
            </p:cNvSpPr>
            <p:nvPr/>
          </p:nvSpPr>
          <p:spPr bwMode="auto">
            <a:xfrm>
              <a:off x="1632" y="2256"/>
              <a:ext cx="2208" cy="2"/>
            </a:xfrm>
            <a:custGeom>
              <a:avLst/>
              <a:gdLst>
                <a:gd name="T0" fmla="*/ 0 w 2208"/>
                <a:gd name="T1" fmla="*/ 2 h 2"/>
                <a:gd name="T2" fmla="*/ 2208 w 2208"/>
                <a:gd name="T3" fmla="*/ 0 h 2"/>
                <a:gd name="T4" fmla="*/ 0 60000 65536"/>
                <a:gd name="T5" fmla="*/ 0 60000 65536"/>
                <a:gd name="T6" fmla="*/ 0 w 2208"/>
                <a:gd name="T7" fmla="*/ 0 h 2"/>
                <a:gd name="T8" fmla="*/ 2208 w 22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08" h="2">
                  <a:moveTo>
                    <a:pt x="0" y="2"/>
                  </a:moveTo>
                  <a:lnTo>
                    <a:pt x="220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44" name="Text Box 62"/>
            <p:cNvSpPr txBox="1">
              <a:spLocks noChangeArrowheads="1"/>
            </p:cNvSpPr>
            <p:nvPr/>
          </p:nvSpPr>
          <p:spPr bwMode="auto">
            <a:xfrm>
              <a:off x="1632" y="2018"/>
              <a:ext cx="2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r>
                <a:rPr lang="en-US" altLang="ru-RU" baseline="30000">
                  <a:solidFill>
                    <a:srgbClr val="000000"/>
                  </a:solidFill>
                </a:rPr>
                <a:t>\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45" name="Text Box 63"/>
            <p:cNvSpPr txBox="1">
              <a:spLocks noChangeArrowheads="1"/>
            </p:cNvSpPr>
            <p:nvPr/>
          </p:nvSpPr>
          <p:spPr bwMode="auto">
            <a:xfrm>
              <a:off x="1632" y="2210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>
                  <a:solidFill>
                    <a:srgbClr val="000000"/>
                  </a:solidFill>
                </a:rPr>
                <a:t>y</a:t>
              </a: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546" name="Line 64"/>
            <p:cNvSpPr>
              <a:spLocks noChangeShapeType="1"/>
            </p:cNvSpPr>
            <p:nvPr/>
          </p:nvSpPr>
          <p:spPr bwMode="auto">
            <a:xfrm>
              <a:off x="2688" y="2217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Group 65"/>
          <p:cNvGrpSpPr>
            <a:grpSpLocks/>
          </p:cNvGrpSpPr>
          <p:nvPr/>
        </p:nvGrpSpPr>
        <p:grpSpPr bwMode="auto">
          <a:xfrm>
            <a:off x="2514600" y="3670301"/>
            <a:ext cx="2209800" cy="676275"/>
            <a:chOff x="2016" y="1872"/>
            <a:chExt cx="1392" cy="426"/>
          </a:xfrm>
        </p:grpSpPr>
        <p:sp>
          <p:nvSpPr>
            <p:cNvPr id="21536" name="Freeform 66"/>
            <p:cNvSpPr>
              <a:spLocks/>
            </p:cNvSpPr>
            <p:nvPr/>
          </p:nvSpPr>
          <p:spPr bwMode="auto">
            <a:xfrm>
              <a:off x="2160" y="2073"/>
              <a:ext cx="1104" cy="192"/>
            </a:xfrm>
            <a:custGeom>
              <a:avLst/>
              <a:gdLst>
                <a:gd name="T0" fmla="*/ 0 w 864"/>
                <a:gd name="T1" fmla="*/ 144 h 144"/>
                <a:gd name="T2" fmla="*/ 96 w 864"/>
                <a:gd name="T3" fmla="*/ 0 h 144"/>
                <a:gd name="T4" fmla="*/ 768 w 864"/>
                <a:gd name="T5" fmla="*/ 0 h 144"/>
                <a:gd name="T6" fmla="*/ 864 w 864"/>
                <a:gd name="T7" fmla="*/ 144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64"/>
                <a:gd name="T13" fmla="*/ 0 h 144"/>
                <a:gd name="T14" fmla="*/ 864 w 864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4" h="144">
                  <a:moveTo>
                    <a:pt x="0" y="144"/>
                  </a:moveTo>
                  <a:lnTo>
                    <a:pt x="96" y="0"/>
                  </a:lnTo>
                  <a:lnTo>
                    <a:pt x="768" y="0"/>
                  </a:lnTo>
                  <a:lnTo>
                    <a:pt x="864" y="14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grpSp>
          <p:nvGrpSpPr>
            <p:cNvPr id="21537" name="Group 67"/>
            <p:cNvGrpSpPr>
              <a:grpSpLocks/>
            </p:cNvGrpSpPr>
            <p:nvPr/>
          </p:nvGrpSpPr>
          <p:grpSpPr bwMode="auto">
            <a:xfrm>
              <a:off x="3168" y="1872"/>
              <a:ext cx="240" cy="392"/>
              <a:chOff x="2848" y="712"/>
              <a:chExt cx="240" cy="392"/>
            </a:xfrm>
          </p:grpSpPr>
          <p:sp>
            <p:nvSpPr>
              <p:cNvPr id="33860" name="Rectangle 68"/>
              <p:cNvSpPr>
                <a:spLocks noChangeArrowheads="1"/>
              </p:cNvSpPr>
              <p:nvPr/>
            </p:nvSpPr>
            <p:spPr bwMode="auto">
              <a:xfrm>
                <a:off x="2920" y="912"/>
                <a:ext cx="15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20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2</a:t>
                </a:r>
                <a:endParaRPr lang="ru-RU" sz="20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1540" name="Freeform 69"/>
              <p:cNvSpPr>
                <a:spLocks/>
              </p:cNvSpPr>
              <p:nvPr/>
            </p:nvSpPr>
            <p:spPr bwMode="auto">
              <a:xfrm>
                <a:off x="2880" y="917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  <a:gd name="T4" fmla="*/ 0 60000 65536"/>
                  <a:gd name="T5" fmla="*/ 0 60000 65536"/>
                  <a:gd name="T6" fmla="*/ 0 w 152"/>
                  <a:gd name="T7" fmla="*/ 0 h 1"/>
                  <a:gd name="T8" fmla="*/ 152 w 15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21515" name="Object 70"/>
              <p:cNvGraphicFramePr>
                <a:graphicFrameLocks noChangeAspect="1"/>
              </p:cNvGraphicFramePr>
              <p:nvPr/>
            </p:nvGraphicFramePr>
            <p:xfrm>
              <a:off x="2848" y="712"/>
              <a:ext cx="24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69" name="Формула" r:id="rId24" imgW="139680" imgH="139680" progId="Equation.3">
                      <p:embed/>
                    </p:oleObj>
                  </mc:Choice>
                  <mc:Fallback>
                    <p:oleObj name="Формула" r:id="rId24" imgW="139680" imgH="139680" progId="Equation.3">
                      <p:embed/>
                      <p:pic>
                        <p:nvPicPr>
                          <p:cNvPr id="21515" name="Object 7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8" y="712"/>
                            <a:ext cx="240" cy="2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3863" name="Text Box 71"/>
            <p:cNvSpPr txBox="1">
              <a:spLocks noChangeArrowheads="1"/>
            </p:cNvSpPr>
            <p:nvPr/>
          </p:nvSpPr>
          <p:spPr bwMode="auto">
            <a:xfrm>
              <a:off x="2016" y="2048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0</a:t>
              </a:r>
              <a:endPara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33864" name="Text Box 72"/>
          <p:cNvSpPr txBox="1">
            <a:spLocks noChangeArrowheads="1"/>
          </p:cNvSpPr>
          <p:nvPr/>
        </p:nvSpPr>
        <p:spPr bwMode="auto">
          <a:xfrm>
            <a:off x="3657600" y="4686301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min</a:t>
            </a:r>
            <a:endParaRPr lang="ru-RU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42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3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3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7" grpId="0" animBg="1"/>
      <p:bldP spid="33829" grpId="0" animBg="1"/>
      <p:bldP spid="3386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24600" y="6019801"/>
            <a:ext cx="3671888" cy="646113"/>
            <a:chOff x="3024" y="1408"/>
            <a:chExt cx="2313" cy="407"/>
          </a:xfrm>
        </p:grpSpPr>
        <p:grpSp>
          <p:nvGrpSpPr>
            <p:cNvPr id="22574" name="Group 3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22589" name="Text Box 4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22590" name="Text Box 5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22591" name="Text Box 6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2592" name="Text Box 7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2593" name="Text Box 8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22575" name="Rectangle 9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76" name="AutoShape 10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77" name="Text Box 11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2578" name="Rectangle 12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79" name="Rectangle 13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80" name="Rectangle 14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581" name="Rectangle 15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82" name="Rectangle 16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83" name="Rectangle 17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84" name="Text Box 18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585" name="Text Box 19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586" name="Text Box 20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587" name="Text Box 21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588" name="Text Box 22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2541" name="Rectangle 23"/>
          <p:cNvSpPr>
            <a:spLocks noChangeArrowheads="1"/>
          </p:cNvSpPr>
          <p:nvPr/>
        </p:nvSpPr>
        <p:spPr bwMode="auto">
          <a:xfrm>
            <a:off x="4495800" y="179388"/>
            <a:ext cx="5715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1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</a:t>
            </a:r>
            <a:r>
              <a:rPr lang="ru-RU" altLang="ru-RU" sz="2000">
                <a:solidFill>
                  <a:srgbClr val="000000"/>
                </a:solidFill>
              </a:rPr>
              <a:t>4</a:t>
            </a:r>
            <a:r>
              <a:rPr lang="en-US" altLang="ru-RU" sz="2000">
                <a:solidFill>
                  <a:srgbClr val="000000"/>
                </a:solidFill>
              </a:rPr>
              <a:t>tgx</a:t>
            </a:r>
            <a:r>
              <a:rPr lang="ru-RU" altLang="ru-RU" sz="2000">
                <a:solidFill>
                  <a:srgbClr val="000000"/>
                </a:solidFill>
              </a:rPr>
              <a:t> – </a:t>
            </a:r>
            <a:r>
              <a:rPr lang="en-US" altLang="ru-RU" sz="2000">
                <a:solidFill>
                  <a:srgbClr val="000000"/>
                </a:solidFill>
              </a:rPr>
              <a:t>4x</a:t>
            </a:r>
            <a:r>
              <a:rPr lang="ru-RU" altLang="ru-RU" sz="2000">
                <a:solidFill>
                  <a:srgbClr val="000000"/>
                </a:solidFill>
              </a:rPr>
              <a:t> – </a:t>
            </a:r>
            <a:r>
              <a:rPr lang="en-US" altLang="ru-RU" sz="2000">
                <a:solidFill>
                  <a:srgbClr val="000000"/>
                </a:solidFill>
              </a:rPr>
              <a:t>4    + 5 </a:t>
            </a:r>
            <a:r>
              <a:rPr lang="ru-RU" altLang="ru-RU" sz="2000">
                <a:solidFill>
                  <a:srgbClr val="000000"/>
                </a:solidFill>
              </a:rPr>
              <a:t>на отрезке</a:t>
            </a: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4495800" y="1651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18. </a:t>
            </a:r>
          </a:p>
        </p:txBody>
      </p:sp>
      <p:graphicFrame>
        <p:nvGraphicFramePr>
          <p:cNvPr id="34841" name="Object 25"/>
          <p:cNvGraphicFramePr>
            <a:graphicFrameLocks noChangeAspect="1"/>
          </p:cNvGraphicFramePr>
          <p:nvPr/>
        </p:nvGraphicFramePr>
        <p:xfrm>
          <a:off x="1981200" y="3505200"/>
          <a:ext cx="4191000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8" name="Формула" r:id="rId3" imgW="1688760" imgH="431640" progId="Equation.3">
                  <p:embed/>
                </p:oleObj>
              </mc:Choice>
              <mc:Fallback>
                <p:oleObj name="Формула" r:id="rId3" imgW="1688760" imgH="431640" progId="Equation.3">
                  <p:embed/>
                  <p:pic>
                    <p:nvPicPr>
                      <p:cNvPr id="34841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505200"/>
                        <a:ext cx="4191000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1905000" y="12954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4843" name="Object 27"/>
          <p:cNvGraphicFramePr>
            <a:graphicFrameLocks noChangeAspect="1"/>
          </p:cNvGraphicFramePr>
          <p:nvPr/>
        </p:nvGraphicFramePr>
        <p:xfrm>
          <a:off x="5105401" y="1219200"/>
          <a:ext cx="220186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9" name="Формула" r:id="rId5" imgW="1091880" imgH="393480" progId="Equation.3">
                  <p:embed/>
                </p:oleObj>
              </mc:Choice>
              <mc:Fallback>
                <p:oleObj name="Формула" r:id="rId5" imgW="1091880" imgH="393480" progId="Equation.3">
                  <p:embed/>
                  <p:pic>
                    <p:nvPicPr>
                      <p:cNvPr id="3484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1" y="1219200"/>
                        <a:ext cx="2201863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1905001" y="17526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22532" name="Object 29"/>
          <p:cNvGraphicFramePr>
            <a:graphicFrameLocks noChangeAspect="1"/>
          </p:cNvGraphicFramePr>
          <p:nvPr/>
        </p:nvGraphicFramePr>
        <p:xfrm>
          <a:off x="9091614" y="469900"/>
          <a:ext cx="119538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0" name="Формула" r:id="rId7" imgW="634680" imgH="431640" progId="Equation.3">
                  <p:embed/>
                </p:oleObj>
              </mc:Choice>
              <mc:Fallback>
                <p:oleObj name="Формула" r:id="rId7" imgW="634680" imgH="431640" progId="Equation.3">
                  <p:embed/>
                  <p:pic>
                    <p:nvPicPr>
                      <p:cNvPr id="22532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1614" y="469900"/>
                        <a:ext cx="1195387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8305800" y="990600"/>
            <a:ext cx="2057400" cy="1981200"/>
            <a:chOff x="4032" y="816"/>
            <a:chExt cx="1296" cy="1248"/>
          </a:xfrm>
        </p:grpSpPr>
        <p:sp>
          <p:nvSpPr>
            <p:cNvPr id="22571" name="Oval 31"/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72" name="Line 32"/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573" name="Freeform 33"/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  <a:gd name="T4" fmla="*/ 0 60000 65536"/>
                <a:gd name="T5" fmla="*/ 0 60000 65536"/>
                <a:gd name="T6" fmla="*/ 0 w 24"/>
                <a:gd name="T7" fmla="*/ 0 h 1248"/>
                <a:gd name="T8" fmla="*/ 24 w 24"/>
                <a:gd name="T9" fmla="*/ 1248 h 124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4850" name="Arc 34"/>
          <p:cNvSpPr>
            <a:spLocks/>
          </p:cNvSpPr>
          <p:nvPr/>
        </p:nvSpPr>
        <p:spPr bwMode="auto">
          <a:xfrm>
            <a:off x="9220200" y="1544638"/>
            <a:ext cx="685800" cy="1046162"/>
          </a:xfrm>
          <a:custGeom>
            <a:avLst/>
            <a:gdLst>
              <a:gd name="T0" fmla="*/ 438658 w 21600"/>
              <a:gd name="T1" fmla="*/ 0 h 33059"/>
              <a:gd name="T2" fmla="*/ 444214 w 21600"/>
              <a:gd name="T3" fmla="*/ 1046162 h 33059"/>
              <a:gd name="T4" fmla="*/ 0 w 21600"/>
              <a:gd name="T5" fmla="*/ 525407 h 33059"/>
              <a:gd name="T6" fmla="*/ 0 60000 65536"/>
              <a:gd name="T7" fmla="*/ 0 60000 65536"/>
              <a:gd name="T8" fmla="*/ 0 60000 65536"/>
              <a:gd name="T9" fmla="*/ 0 w 21600"/>
              <a:gd name="T10" fmla="*/ 0 h 33059"/>
              <a:gd name="T11" fmla="*/ 21600 w 21600"/>
              <a:gd name="T12" fmla="*/ 33059 h 330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3059" fill="none" extrusionOk="0">
                <a:moveTo>
                  <a:pt x="13816" y="-1"/>
                </a:moveTo>
                <a:cubicBezTo>
                  <a:pt x="18747" y="4103"/>
                  <a:pt x="21600" y="10187"/>
                  <a:pt x="21600" y="16603"/>
                </a:cubicBezTo>
                <a:cubicBezTo>
                  <a:pt x="21600" y="22938"/>
                  <a:pt x="18818" y="28955"/>
                  <a:pt x="13991" y="33059"/>
                </a:cubicBezTo>
              </a:path>
              <a:path w="21600" h="33059" stroke="0" extrusionOk="0">
                <a:moveTo>
                  <a:pt x="13816" y="-1"/>
                </a:moveTo>
                <a:cubicBezTo>
                  <a:pt x="18747" y="4103"/>
                  <a:pt x="21600" y="10187"/>
                  <a:pt x="21600" y="16603"/>
                </a:cubicBezTo>
                <a:cubicBezTo>
                  <a:pt x="21600" y="22938"/>
                  <a:pt x="18818" y="28955"/>
                  <a:pt x="13991" y="33059"/>
                </a:cubicBezTo>
                <a:lnTo>
                  <a:pt x="0" y="16603"/>
                </a:lnTo>
                <a:close/>
              </a:path>
            </a:pathLst>
          </a:cu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aphicFrame>
        <p:nvGraphicFramePr>
          <p:cNvPr id="34851" name="Object 35"/>
          <p:cNvGraphicFramePr>
            <a:graphicFrameLocks noChangeAspect="1"/>
          </p:cNvGraphicFramePr>
          <p:nvPr/>
        </p:nvGraphicFramePr>
        <p:xfrm>
          <a:off x="9677401" y="1066800"/>
          <a:ext cx="2571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Формула" r:id="rId9" imgW="164880" imgH="393480" progId="Equation.3">
                  <p:embed/>
                </p:oleObj>
              </mc:Choice>
              <mc:Fallback>
                <p:oleObj name="Формула" r:id="rId9" imgW="164880" imgH="393480" progId="Equation.3">
                  <p:embed/>
                  <p:pic>
                    <p:nvPicPr>
                      <p:cNvPr id="34851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77401" y="1066800"/>
                        <a:ext cx="2571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6"/>
          <p:cNvGrpSpPr>
            <a:grpSpLocks/>
          </p:cNvGrpSpPr>
          <p:nvPr/>
        </p:nvGrpSpPr>
        <p:grpSpPr bwMode="auto">
          <a:xfrm rot="20754764">
            <a:off x="8439150" y="1949450"/>
            <a:ext cx="209550" cy="222250"/>
            <a:chOff x="3645" y="1275"/>
            <a:chExt cx="132" cy="140"/>
          </a:xfrm>
        </p:grpSpPr>
        <p:sp>
          <p:nvSpPr>
            <p:cNvPr id="22569" name="Freeform 37"/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  <a:gd name="T4" fmla="*/ 0 60000 65536"/>
                <a:gd name="T5" fmla="*/ 0 60000 65536"/>
                <a:gd name="T6" fmla="*/ 0 w 42"/>
                <a:gd name="T7" fmla="*/ 0 h 140"/>
                <a:gd name="T8" fmla="*/ 42 w 42"/>
                <a:gd name="T9" fmla="*/ 140 h 1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70" name="Freeform 38"/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  <a:gd name="T4" fmla="*/ 0 60000 65536"/>
                <a:gd name="T5" fmla="*/ 0 60000 65536"/>
                <a:gd name="T6" fmla="*/ 0 w 132"/>
                <a:gd name="T7" fmla="*/ 0 h 41"/>
                <a:gd name="T8" fmla="*/ 132 w 132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6705600" y="3124200"/>
            <a:ext cx="3733800" cy="2057400"/>
            <a:chOff x="3216" y="2256"/>
            <a:chExt cx="2352" cy="1296"/>
          </a:xfrm>
        </p:grpSpPr>
        <p:sp>
          <p:nvSpPr>
            <p:cNvPr id="34856" name="AutoShape 40"/>
            <p:cNvSpPr>
              <a:spLocks noChangeArrowheads="1"/>
            </p:cNvSpPr>
            <p:nvPr/>
          </p:nvSpPr>
          <p:spPr bwMode="auto">
            <a:xfrm>
              <a:off x="3216" y="2256"/>
              <a:ext cx="2352" cy="1296"/>
            </a:xfrm>
            <a:prstGeom prst="wedgeRectCallout">
              <a:avLst>
                <a:gd name="adj1" fmla="val -59611"/>
                <a:gd name="adj2" fmla="val -38426"/>
              </a:avLst>
            </a:prstGeom>
            <a:gradFill rotWithShape="1">
              <a:gsLst>
                <a:gs pos="0">
                  <a:srgbClr val="A3FFFF">
                    <a:alpha val="64000"/>
                  </a:srgbClr>
                </a:gs>
                <a:gs pos="50000">
                  <a:srgbClr val="FFFFFF">
                    <a:alpha val="78000"/>
                  </a:srgbClr>
                </a:gs>
                <a:gs pos="100000">
                  <a:srgbClr val="A3FFFF">
                    <a:alpha val="64000"/>
                  </a:srgbClr>
                </a:gs>
              </a:gsLst>
              <a:lin ang="189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Нам не нужны ВСЕ стационарные точки. Необходимо сделать выбор тех значений, которые попадут в заданный отрезок</a:t>
              </a:r>
            </a:p>
          </p:txBody>
        </p:sp>
        <p:graphicFrame>
          <p:nvGraphicFramePr>
            <p:cNvPr id="22539" name="Object 41"/>
            <p:cNvGraphicFramePr>
              <a:graphicFrameLocks noChangeAspect="1"/>
            </p:cNvGraphicFramePr>
            <p:nvPr/>
          </p:nvGraphicFramePr>
          <p:xfrm>
            <a:off x="4462" y="2976"/>
            <a:ext cx="753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82" name="Формула" r:id="rId11" imgW="634680" imgH="431640" progId="Equation.3">
                    <p:embed/>
                  </p:oleObj>
                </mc:Choice>
                <mc:Fallback>
                  <p:oleObj name="Формула" r:id="rId11" imgW="634680" imgH="431640" progId="Equation.3">
                    <p:embed/>
                    <p:pic>
                      <p:nvPicPr>
                        <p:cNvPr id="22539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2" y="2976"/>
                          <a:ext cx="753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4858" name="Object 42"/>
          <p:cNvGraphicFramePr>
            <a:graphicFrameLocks noChangeAspect="1"/>
          </p:cNvGraphicFramePr>
          <p:nvPr/>
        </p:nvGraphicFramePr>
        <p:xfrm>
          <a:off x="5105400" y="2133601"/>
          <a:ext cx="1752600" cy="121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Формула" r:id="rId13" imgW="876240" imgH="609480" progId="Equation.3">
                  <p:embed/>
                </p:oleObj>
              </mc:Choice>
              <mc:Fallback>
                <p:oleObj name="Формула" r:id="rId13" imgW="876240" imgH="609480" progId="Equation.3">
                  <p:embed/>
                  <p:pic>
                    <p:nvPicPr>
                      <p:cNvPr id="34858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133601"/>
                        <a:ext cx="1752600" cy="121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43"/>
          <p:cNvGraphicFramePr>
            <a:graphicFrameLocks noChangeAspect="1"/>
          </p:cNvGraphicFramePr>
          <p:nvPr/>
        </p:nvGraphicFramePr>
        <p:xfrm>
          <a:off x="6934200" y="762000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4" name="Формула" r:id="rId15" imgW="139680" imgH="139680" progId="Equation.3">
                  <p:embed/>
                </p:oleObj>
              </mc:Choice>
              <mc:Fallback>
                <p:oleObj name="Формула" r:id="rId15" imgW="139680" imgH="139680" progId="Equation.3">
                  <p:embed/>
                  <p:pic>
                    <p:nvPicPr>
                      <p:cNvPr id="22535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762000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60" name="Object 44"/>
          <p:cNvGraphicFramePr>
            <a:graphicFrameLocks noChangeAspect="1"/>
          </p:cNvGraphicFramePr>
          <p:nvPr/>
        </p:nvGraphicFramePr>
        <p:xfrm>
          <a:off x="9588501" y="2438400"/>
          <a:ext cx="4349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5" name="Формула" r:id="rId17" imgW="279360" imgH="393480" progId="Equation.3">
                  <p:embed/>
                </p:oleObj>
              </mc:Choice>
              <mc:Fallback>
                <p:oleObj name="Формула" r:id="rId17" imgW="279360" imgH="393480" progId="Equation.3">
                  <p:embed/>
                  <p:pic>
                    <p:nvPicPr>
                      <p:cNvPr id="3486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8501" y="2438400"/>
                        <a:ext cx="4349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8496300" y="2032000"/>
            <a:ext cx="1447800" cy="76200"/>
            <a:chOff x="4392" y="1280"/>
            <a:chExt cx="912" cy="48"/>
          </a:xfrm>
        </p:grpSpPr>
        <p:sp>
          <p:nvSpPr>
            <p:cNvPr id="22564" name="Oval 46"/>
            <p:cNvSpPr>
              <a:spLocks noChangeArrowheads="1"/>
            </p:cNvSpPr>
            <p:nvPr/>
          </p:nvSpPr>
          <p:spPr bwMode="auto">
            <a:xfrm>
              <a:off x="5256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65" name="Oval 47"/>
            <p:cNvSpPr>
              <a:spLocks noChangeArrowheads="1"/>
            </p:cNvSpPr>
            <p:nvPr/>
          </p:nvSpPr>
          <p:spPr bwMode="auto">
            <a:xfrm>
              <a:off x="4392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2550" name="Group 48"/>
          <p:cNvGrpSpPr>
            <a:grpSpLocks/>
          </p:cNvGrpSpPr>
          <p:nvPr/>
        </p:nvGrpSpPr>
        <p:grpSpPr bwMode="auto">
          <a:xfrm>
            <a:off x="2057401" y="381000"/>
            <a:ext cx="2600325" cy="744538"/>
            <a:chOff x="816" y="3696"/>
            <a:chExt cx="1638" cy="469"/>
          </a:xfrm>
        </p:grpSpPr>
        <p:pic>
          <p:nvPicPr>
            <p:cNvPr id="22555" name="Picture 49" descr="ksirc_2183_6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3696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6" name="Rectangle 50"/>
            <p:cNvSpPr>
              <a:spLocks noChangeArrowheads="1"/>
            </p:cNvSpPr>
            <p:nvPr/>
          </p:nvSpPr>
          <p:spPr bwMode="auto">
            <a:xfrm>
              <a:off x="1240" y="3701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2557" name="Rectangle 51"/>
            <p:cNvSpPr>
              <a:spLocks noChangeArrowheads="1"/>
            </p:cNvSpPr>
            <p:nvPr/>
          </p:nvSpPr>
          <p:spPr bwMode="auto">
            <a:xfrm>
              <a:off x="1616" y="3704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2558" name="Rectangle 52"/>
            <p:cNvSpPr>
              <a:spLocks noChangeArrowheads="1"/>
            </p:cNvSpPr>
            <p:nvPr/>
          </p:nvSpPr>
          <p:spPr bwMode="auto">
            <a:xfrm>
              <a:off x="1700" y="3744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2559" name="Rectangle 53"/>
            <p:cNvSpPr>
              <a:spLocks noChangeArrowheads="1"/>
            </p:cNvSpPr>
            <p:nvPr/>
          </p:nvSpPr>
          <p:spPr bwMode="auto">
            <a:xfrm>
              <a:off x="1333" y="3768"/>
              <a:ext cx="2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tgx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2560" name="Rectangle 54"/>
            <p:cNvSpPr>
              <a:spLocks noChangeArrowheads="1"/>
            </p:cNvSpPr>
            <p:nvPr/>
          </p:nvSpPr>
          <p:spPr bwMode="auto">
            <a:xfrm>
              <a:off x="1792" y="3777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800" b="1">
                  <a:solidFill>
                    <a:srgbClr val="0000FF"/>
                  </a:solidFill>
                  <a:latin typeface="Symbol" panose="05050102010706020507" pitchFamily="18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2561" name="Rectangle 55"/>
            <p:cNvSpPr>
              <a:spLocks noChangeArrowheads="1"/>
            </p:cNvSpPr>
            <p:nvPr/>
          </p:nvSpPr>
          <p:spPr bwMode="auto">
            <a:xfrm>
              <a:off x="1968" y="3896"/>
              <a:ext cx="4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</a:t>
              </a:r>
              <a:r>
                <a:rPr lang="en-US" altLang="ru-RU" sz="2800" b="1" i="1" baseline="30000">
                  <a:solidFill>
                    <a:srgbClr val="0000FF"/>
                  </a:solidFill>
                  <a:latin typeface="Times New Roman" panose="02020603050405020304" pitchFamily="18" charset="0"/>
                </a:rPr>
                <a:t>2</a:t>
              </a: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2562" name="Rectangle 56"/>
            <p:cNvSpPr>
              <a:spLocks noChangeArrowheads="1"/>
            </p:cNvSpPr>
            <p:nvPr/>
          </p:nvSpPr>
          <p:spPr bwMode="auto">
            <a:xfrm>
              <a:off x="2128" y="3704"/>
              <a:ext cx="10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400" b="1">
                  <a:solidFill>
                    <a:srgbClr val="0000FF"/>
                  </a:solidFill>
                </a:rPr>
                <a:t>1</a:t>
              </a:r>
              <a:endParaRPr lang="ru-RU" altLang="ru-RU" sz="2400" b="1">
                <a:solidFill>
                  <a:srgbClr val="0000FF"/>
                </a:solidFill>
              </a:endParaRPr>
            </a:p>
          </p:txBody>
        </p:sp>
        <p:sp>
          <p:nvSpPr>
            <p:cNvPr id="22563" name="Line 57"/>
            <p:cNvSpPr>
              <a:spLocks noChangeShapeType="1"/>
            </p:cNvSpPr>
            <p:nvPr/>
          </p:nvSpPr>
          <p:spPr bwMode="auto">
            <a:xfrm>
              <a:off x="1968" y="3936"/>
              <a:ext cx="480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4874" name="Rectangle 58"/>
          <p:cNvSpPr>
            <a:spLocks noChangeArrowheads="1"/>
          </p:cNvSpPr>
          <p:nvPr/>
        </p:nvSpPr>
        <p:spPr bwMode="auto">
          <a:xfrm>
            <a:off x="9842501" y="1701800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400" b="1">
                <a:solidFill>
                  <a:srgbClr val="FF0000"/>
                </a:solidFill>
              </a:rPr>
              <a:t>0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34875" name="Object 59"/>
          <p:cNvGraphicFramePr>
            <a:graphicFrameLocks noChangeAspect="1"/>
          </p:cNvGraphicFramePr>
          <p:nvPr/>
        </p:nvGraphicFramePr>
        <p:xfrm>
          <a:off x="1981201" y="4572000"/>
          <a:ext cx="45370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Формула" r:id="rId20" imgW="1828800" imgH="431640" progId="Equation.3">
                  <p:embed/>
                </p:oleObj>
              </mc:Choice>
              <mc:Fallback>
                <p:oleObj name="Формула" r:id="rId20" imgW="1828800" imgH="431640" progId="Equation.3">
                  <p:embed/>
                  <p:pic>
                    <p:nvPicPr>
                      <p:cNvPr id="34875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1" y="4572000"/>
                        <a:ext cx="4537075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76" name="Object 60"/>
          <p:cNvGraphicFramePr>
            <a:graphicFrameLocks noChangeAspect="1"/>
          </p:cNvGraphicFramePr>
          <p:nvPr/>
        </p:nvGraphicFramePr>
        <p:xfrm>
          <a:off x="2057401" y="5791201"/>
          <a:ext cx="4252913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7" name="Формула" r:id="rId22" imgW="1714320" imgH="215640" progId="Equation.3">
                  <p:embed/>
                </p:oleObj>
              </mc:Choice>
              <mc:Fallback>
                <p:oleObj name="Формула" r:id="rId22" imgW="1714320" imgH="215640" progId="Equation.3">
                  <p:embed/>
                  <p:pic>
                    <p:nvPicPr>
                      <p:cNvPr id="34876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1" y="5791201"/>
                        <a:ext cx="4252913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61"/>
          <p:cNvGrpSpPr>
            <a:grpSpLocks/>
          </p:cNvGrpSpPr>
          <p:nvPr/>
        </p:nvGrpSpPr>
        <p:grpSpPr bwMode="auto">
          <a:xfrm>
            <a:off x="6819900" y="4114800"/>
            <a:ext cx="3581400" cy="1593850"/>
            <a:chOff x="3336" y="2592"/>
            <a:chExt cx="2256" cy="1004"/>
          </a:xfrm>
        </p:grpSpPr>
        <p:sp>
          <p:nvSpPr>
            <p:cNvPr id="34878" name="Rectangle 62"/>
            <p:cNvSpPr>
              <a:spLocks noChangeArrowheads="1"/>
            </p:cNvSpPr>
            <p:nvPr/>
          </p:nvSpPr>
          <p:spPr bwMode="auto">
            <a:xfrm>
              <a:off x="3336" y="2592"/>
              <a:ext cx="2256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3. Вычислим значения функции в критических точках </a:t>
              </a:r>
              <a:endPara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и на концах отрезка.</a:t>
              </a:r>
              <a:r>
                <a:rPr lang="ru-RU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34879" name="Rectangle 63"/>
            <p:cNvSpPr>
              <a:spLocks noChangeArrowheads="1"/>
            </p:cNvSpPr>
            <p:nvPr/>
          </p:nvSpPr>
          <p:spPr bwMode="auto">
            <a:xfrm>
              <a:off x="3360" y="3192"/>
              <a:ext cx="21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4. Из вычисленных значений сделаем выбор наименьшего.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266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4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4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50" grpId="0" animBg="1"/>
      <p:bldP spid="3487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24600" y="6019801"/>
            <a:ext cx="3671888" cy="646113"/>
            <a:chOff x="3024" y="1408"/>
            <a:chExt cx="2313" cy="407"/>
          </a:xfrm>
        </p:grpSpPr>
        <p:grpSp>
          <p:nvGrpSpPr>
            <p:cNvPr id="23601" name="Group 3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23616" name="Text Box 4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23617" name="Text Box 5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23618" name="Text Box 6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3619" name="Text Box 7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3620" name="Text Box 8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23602" name="Rectangle 9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603" name="AutoShape 10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604" name="Text Box 11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3605" name="Rectangle 12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606" name="Rectangle 13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607" name="Rectangle 14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608" name="Rectangle 15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609" name="Rectangle 16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610" name="Rectangle 17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611" name="Text Box 18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612" name="Text Box 19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613" name="Text Box 20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23614" name="Text Box 21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3615" name="Text Box 22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6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3562" name="Rectangle 23"/>
          <p:cNvSpPr>
            <a:spLocks noChangeArrowheads="1"/>
          </p:cNvSpPr>
          <p:nvPr/>
        </p:nvSpPr>
        <p:spPr bwMode="auto">
          <a:xfrm>
            <a:off x="4495800" y="179388"/>
            <a:ext cx="5715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</a:t>
            </a:r>
            <a:r>
              <a:rPr lang="ru-RU" altLang="ru-RU" sz="2000">
                <a:solidFill>
                  <a:srgbClr val="000000"/>
                </a:solidFill>
              </a:rPr>
              <a:t>Найдите наибольшее значение функции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1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        y = </a:t>
            </a:r>
            <a:r>
              <a:rPr lang="ru-RU" altLang="ru-RU" sz="2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tgx</a:t>
            </a:r>
            <a:r>
              <a:rPr lang="ru-RU" altLang="ru-RU" sz="2000">
                <a:solidFill>
                  <a:srgbClr val="000000"/>
                </a:solidFill>
              </a:rPr>
              <a:t> – 3</a:t>
            </a:r>
            <a:r>
              <a:rPr lang="en-US" altLang="ru-RU" sz="2000">
                <a:solidFill>
                  <a:srgbClr val="000000"/>
                </a:solidFill>
              </a:rPr>
              <a:t>x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en-US" altLang="ru-RU" sz="2000">
                <a:solidFill>
                  <a:srgbClr val="000000"/>
                </a:solidFill>
              </a:rPr>
              <a:t>+ 5 </a:t>
            </a:r>
            <a:r>
              <a:rPr lang="ru-RU" altLang="ru-RU" sz="2000">
                <a:solidFill>
                  <a:srgbClr val="000000"/>
                </a:solidFill>
              </a:rPr>
              <a:t>на отрезке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4495800" y="16510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19. </a:t>
            </a:r>
          </a:p>
        </p:txBody>
      </p:sp>
      <p:graphicFrame>
        <p:nvGraphicFramePr>
          <p:cNvPr id="35865" name="Object 25"/>
          <p:cNvGraphicFramePr>
            <a:graphicFrameLocks noChangeAspect="1"/>
          </p:cNvGraphicFramePr>
          <p:nvPr/>
        </p:nvGraphicFramePr>
        <p:xfrm>
          <a:off x="1828801" y="4648200"/>
          <a:ext cx="8475663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6" name="Формула" r:id="rId3" imgW="3416040" imgH="431640" progId="Equation.3">
                  <p:embed/>
                </p:oleObj>
              </mc:Choice>
              <mc:Fallback>
                <p:oleObj name="Формула" r:id="rId3" imgW="3416040" imgH="431640" progId="Equation.3">
                  <p:embed/>
                  <p:pic>
                    <p:nvPicPr>
                      <p:cNvPr id="3586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4648200"/>
                        <a:ext cx="8475663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66" name="Rectangle 26"/>
          <p:cNvSpPr>
            <a:spLocks noChangeArrowheads="1"/>
          </p:cNvSpPr>
          <p:nvPr/>
        </p:nvSpPr>
        <p:spPr bwMode="auto">
          <a:xfrm>
            <a:off x="1905000" y="1295401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Найти 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</a:t>
            </a: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</a:t>
            </a:r>
            <a:r>
              <a:rPr lang="en-US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(x)</a:t>
            </a:r>
            <a:endParaRPr 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5867" name="Object 27"/>
          <p:cNvGraphicFramePr>
            <a:graphicFrameLocks noChangeAspect="1"/>
          </p:cNvGraphicFramePr>
          <p:nvPr/>
        </p:nvGraphicFramePr>
        <p:xfrm>
          <a:off x="5118101" y="1219200"/>
          <a:ext cx="217646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Формула" r:id="rId5" imgW="1079280" imgH="393480" progId="Equation.3">
                  <p:embed/>
                </p:oleObj>
              </mc:Choice>
              <mc:Fallback>
                <p:oleObj name="Формула" r:id="rId5" imgW="1079280" imgH="393480" progId="Equation.3">
                  <p:embed/>
                  <p:pic>
                    <p:nvPicPr>
                      <p:cNvPr id="35867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01" y="1219200"/>
                        <a:ext cx="2176463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1905001" y="1752601"/>
            <a:ext cx="2441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Найти критические точки, взять те, которые принадлежат данному отрезку.</a:t>
            </a:r>
            <a:r>
              <a:rPr lang="ru-RU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23556" name="Object 29"/>
          <p:cNvGraphicFramePr>
            <a:graphicFrameLocks noChangeAspect="1"/>
          </p:cNvGraphicFramePr>
          <p:nvPr/>
        </p:nvGraphicFramePr>
        <p:xfrm>
          <a:off x="8458200" y="533400"/>
          <a:ext cx="10985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Формула" r:id="rId7" imgW="583920" imgH="431640" progId="Equation.3">
                  <p:embed/>
                </p:oleObj>
              </mc:Choice>
              <mc:Fallback>
                <p:oleObj name="Формула" r:id="rId7" imgW="583920" imgH="431640" progId="Equation.3">
                  <p:embed/>
                  <p:pic>
                    <p:nvPicPr>
                      <p:cNvPr id="23556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8200" y="533400"/>
                        <a:ext cx="109855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8305800" y="1143000"/>
            <a:ext cx="2057400" cy="1981200"/>
            <a:chOff x="4032" y="816"/>
            <a:chExt cx="1296" cy="1248"/>
          </a:xfrm>
        </p:grpSpPr>
        <p:sp>
          <p:nvSpPr>
            <p:cNvPr id="23598" name="Oval 31"/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599" name="Line 32"/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600" name="Freeform 33"/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  <a:gd name="T4" fmla="*/ 0 60000 65536"/>
                <a:gd name="T5" fmla="*/ 0 60000 65536"/>
                <a:gd name="T6" fmla="*/ 0 w 24"/>
                <a:gd name="T7" fmla="*/ 0 h 1248"/>
                <a:gd name="T8" fmla="*/ 24 w 24"/>
                <a:gd name="T9" fmla="*/ 1248 h 124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5874" name="Arc 34"/>
          <p:cNvSpPr>
            <a:spLocks/>
          </p:cNvSpPr>
          <p:nvPr/>
        </p:nvSpPr>
        <p:spPr bwMode="auto">
          <a:xfrm>
            <a:off x="9220200" y="2216150"/>
            <a:ext cx="685800" cy="527050"/>
          </a:xfrm>
          <a:custGeom>
            <a:avLst/>
            <a:gdLst>
              <a:gd name="T0" fmla="*/ 685768 w 21600"/>
              <a:gd name="T1" fmla="*/ 0 h 16669"/>
              <a:gd name="T2" fmla="*/ 444214 w 21600"/>
              <a:gd name="T3" fmla="*/ 527050 h 16669"/>
              <a:gd name="T4" fmla="*/ 0 w 21600"/>
              <a:gd name="T5" fmla="*/ 6735 h 16669"/>
              <a:gd name="T6" fmla="*/ 0 60000 65536"/>
              <a:gd name="T7" fmla="*/ 0 60000 65536"/>
              <a:gd name="T8" fmla="*/ 0 60000 65536"/>
              <a:gd name="T9" fmla="*/ 0 w 21600"/>
              <a:gd name="T10" fmla="*/ 0 h 16669"/>
              <a:gd name="T11" fmla="*/ 21600 w 21600"/>
              <a:gd name="T12" fmla="*/ 16669 h 166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669" fill="none" extrusionOk="0">
                <a:moveTo>
                  <a:pt x="21598" y="0"/>
                </a:moveTo>
                <a:cubicBezTo>
                  <a:pt x="21599" y="70"/>
                  <a:pt x="21600" y="141"/>
                  <a:pt x="21600" y="213"/>
                </a:cubicBezTo>
                <a:cubicBezTo>
                  <a:pt x="21600" y="6548"/>
                  <a:pt x="18818" y="12565"/>
                  <a:pt x="13991" y="16669"/>
                </a:cubicBezTo>
              </a:path>
              <a:path w="21600" h="16669" stroke="0" extrusionOk="0">
                <a:moveTo>
                  <a:pt x="21598" y="0"/>
                </a:moveTo>
                <a:cubicBezTo>
                  <a:pt x="21599" y="70"/>
                  <a:pt x="21600" y="141"/>
                  <a:pt x="21600" y="213"/>
                </a:cubicBezTo>
                <a:cubicBezTo>
                  <a:pt x="21600" y="6548"/>
                  <a:pt x="18818" y="12565"/>
                  <a:pt x="13991" y="16669"/>
                </a:cubicBezTo>
                <a:lnTo>
                  <a:pt x="0" y="213"/>
                </a:lnTo>
                <a:close/>
              </a:path>
            </a:pathLst>
          </a:cu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 rot="20754764">
            <a:off x="8439150" y="2101850"/>
            <a:ext cx="209550" cy="222250"/>
            <a:chOff x="3645" y="1275"/>
            <a:chExt cx="132" cy="140"/>
          </a:xfrm>
        </p:grpSpPr>
        <p:sp>
          <p:nvSpPr>
            <p:cNvPr id="23596" name="Freeform 36"/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  <a:gd name="T4" fmla="*/ 0 60000 65536"/>
                <a:gd name="T5" fmla="*/ 0 60000 65536"/>
                <a:gd name="T6" fmla="*/ 0 w 42"/>
                <a:gd name="T7" fmla="*/ 0 h 140"/>
                <a:gd name="T8" fmla="*/ 42 w 42"/>
                <a:gd name="T9" fmla="*/ 140 h 1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597" name="Freeform 37"/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  <a:gd name="T4" fmla="*/ 0 60000 65536"/>
                <a:gd name="T5" fmla="*/ 0 60000 65536"/>
                <a:gd name="T6" fmla="*/ 0 w 132"/>
                <a:gd name="T7" fmla="*/ 0 h 41"/>
                <a:gd name="T8" fmla="*/ 132 w 132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6705600" y="3352800"/>
            <a:ext cx="3733800" cy="2057400"/>
            <a:chOff x="3216" y="2256"/>
            <a:chExt cx="2352" cy="1296"/>
          </a:xfrm>
        </p:grpSpPr>
        <p:sp>
          <p:nvSpPr>
            <p:cNvPr id="35879" name="AutoShape 39"/>
            <p:cNvSpPr>
              <a:spLocks noChangeArrowheads="1"/>
            </p:cNvSpPr>
            <p:nvPr/>
          </p:nvSpPr>
          <p:spPr bwMode="auto">
            <a:xfrm>
              <a:off x="3216" y="2256"/>
              <a:ext cx="2352" cy="1296"/>
            </a:xfrm>
            <a:prstGeom prst="wedgeRectCallout">
              <a:avLst>
                <a:gd name="adj1" fmla="val -59611"/>
                <a:gd name="adj2" fmla="val -38426"/>
              </a:avLst>
            </a:prstGeom>
            <a:gradFill rotWithShape="1">
              <a:gsLst>
                <a:gs pos="0">
                  <a:srgbClr val="A3FFFF">
                    <a:alpha val="64000"/>
                  </a:srgbClr>
                </a:gs>
                <a:gs pos="50000">
                  <a:srgbClr val="FFFFFF">
                    <a:alpha val="78000"/>
                  </a:srgbClr>
                </a:gs>
                <a:gs pos="100000">
                  <a:srgbClr val="A3FFFF">
                    <a:alpha val="64000"/>
                  </a:srgbClr>
                </a:gs>
              </a:gsLst>
              <a:lin ang="189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Нам не нужны ВСЕ стационарные точки. Необходимо сделать выбор тех значений, которые попадут в заданный отрезок</a:t>
              </a:r>
            </a:p>
          </p:txBody>
        </p:sp>
        <p:graphicFrame>
          <p:nvGraphicFramePr>
            <p:cNvPr id="23560" name="Object 40"/>
            <p:cNvGraphicFramePr>
              <a:graphicFrameLocks noChangeAspect="1"/>
            </p:cNvGraphicFramePr>
            <p:nvPr/>
          </p:nvGraphicFramePr>
          <p:xfrm>
            <a:off x="4492" y="2976"/>
            <a:ext cx="693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9" name="Формула" r:id="rId9" imgW="583920" imgH="431640" progId="Equation.3">
                    <p:embed/>
                  </p:oleObj>
                </mc:Choice>
                <mc:Fallback>
                  <p:oleObj name="Формула" r:id="rId9" imgW="583920" imgH="431640" progId="Equation.3">
                    <p:embed/>
                    <p:pic>
                      <p:nvPicPr>
                        <p:cNvPr id="2356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2" y="2976"/>
                          <a:ext cx="693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5881" name="Object 41"/>
          <p:cNvGraphicFramePr>
            <a:graphicFrameLocks noChangeAspect="1"/>
          </p:cNvGraphicFramePr>
          <p:nvPr/>
        </p:nvGraphicFramePr>
        <p:xfrm>
          <a:off x="5029200" y="2133601"/>
          <a:ext cx="1727200" cy="121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0" name="Формула" r:id="rId11" imgW="863280" imgH="609480" progId="Equation.3">
                  <p:embed/>
                </p:oleObj>
              </mc:Choice>
              <mc:Fallback>
                <p:oleObj name="Формула" r:id="rId11" imgW="863280" imgH="609480" progId="Equation.3">
                  <p:embed/>
                  <p:pic>
                    <p:nvPicPr>
                      <p:cNvPr id="35881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133601"/>
                        <a:ext cx="1727200" cy="121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82" name="Object 42"/>
          <p:cNvGraphicFramePr>
            <a:graphicFrameLocks noChangeAspect="1"/>
          </p:cNvGraphicFramePr>
          <p:nvPr/>
        </p:nvGraphicFramePr>
        <p:xfrm>
          <a:off x="9588501" y="2590800"/>
          <a:ext cx="4349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Формула" r:id="rId13" imgW="279360" imgH="393480" progId="Equation.3">
                  <p:embed/>
                </p:oleObj>
              </mc:Choice>
              <mc:Fallback>
                <p:oleObj name="Формула" r:id="rId13" imgW="279360" imgH="393480" progId="Equation.3">
                  <p:embed/>
                  <p:pic>
                    <p:nvPicPr>
                      <p:cNvPr id="35882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8501" y="2590800"/>
                        <a:ext cx="4349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8496300" y="2184400"/>
            <a:ext cx="1447800" cy="76200"/>
            <a:chOff x="4392" y="1280"/>
            <a:chExt cx="912" cy="48"/>
          </a:xfrm>
        </p:grpSpPr>
        <p:sp>
          <p:nvSpPr>
            <p:cNvPr id="23591" name="Oval 44"/>
            <p:cNvSpPr>
              <a:spLocks noChangeArrowheads="1"/>
            </p:cNvSpPr>
            <p:nvPr/>
          </p:nvSpPr>
          <p:spPr bwMode="auto">
            <a:xfrm>
              <a:off x="5256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3592" name="Oval 45"/>
            <p:cNvSpPr>
              <a:spLocks noChangeArrowheads="1"/>
            </p:cNvSpPr>
            <p:nvPr/>
          </p:nvSpPr>
          <p:spPr bwMode="auto">
            <a:xfrm>
              <a:off x="4392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23571" name="Group 46"/>
          <p:cNvGrpSpPr>
            <a:grpSpLocks/>
          </p:cNvGrpSpPr>
          <p:nvPr/>
        </p:nvGrpSpPr>
        <p:grpSpPr bwMode="auto">
          <a:xfrm>
            <a:off x="2057401" y="381000"/>
            <a:ext cx="2600325" cy="744538"/>
            <a:chOff x="816" y="3696"/>
            <a:chExt cx="1638" cy="469"/>
          </a:xfrm>
        </p:grpSpPr>
        <p:pic>
          <p:nvPicPr>
            <p:cNvPr id="23582" name="Picture 47" descr="ksirc_2183_6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3696"/>
              <a:ext cx="38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83" name="Rectangle 48"/>
            <p:cNvSpPr>
              <a:spLocks noChangeArrowheads="1"/>
            </p:cNvSpPr>
            <p:nvPr/>
          </p:nvSpPr>
          <p:spPr bwMode="auto">
            <a:xfrm>
              <a:off x="1240" y="3701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3584" name="Rectangle 49"/>
            <p:cNvSpPr>
              <a:spLocks noChangeArrowheads="1"/>
            </p:cNvSpPr>
            <p:nvPr/>
          </p:nvSpPr>
          <p:spPr bwMode="auto">
            <a:xfrm>
              <a:off x="1616" y="3704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700" b="1">
                  <a:solidFill>
                    <a:srgbClr val="0000FF"/>
                  </a:solidFill>
                  <a:latin typeface="Symbol" panose="05050102010706020507" pitchFamily="18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3585" name="Rectangle 50"/>
            <p:cNvSpPr>
              <a:spLocks noChangeArrowheads="1"/>
            </p:cNvSpPr>
            <p:nvPr/>
          </p:nvSpPr>
          <p:spPr bwMode="auto">
            <a:xfrm>
              <a:off x="1700" y="3744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3586" name="Rectangle 51"/>
            <p:cNvSpPr>
              <a:spLocks noChangeArrowheads="1"/>
            </p:cNvSpPr>
            <p:nvPr/>
          </p:nvSpPr>
          <p:spPr bwMode="auto">
            <a:xfrm>
              <a:off x="1333" y="3768"/>
              <a:ext cx="2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tgx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3587" name="Rectangle 52"/>
            <p:cNvSpPr>
              <a:spLocks noChangeArrowheads="1"/>
            </p:cNvSpPr>
            <p:nvPr/>
          </p:nvSpPr>
          <p:spPr bwMode="auto">
            <a:xfrm>
              <a:off x="1792" y="3777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800" b="1">
                  <a:solidFill>
                    <a:srgbClr val="0000FF"/>
                  </a:solidFill>
                  <a:latin typeface="Symbol" panose="05050102010706020507" pitchFamily="18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3588" name="Rectangle 53"/>
            <p:cNvSpPr>
              <a:spLocks noChangeArrowheads="1"/>
            </p:cNvSpPr>
            <p:nvPr/>
          </p:nvSpPr>
          <p:spPr bwMode="auto">
            <a:xfrm>
              <a:off x="1968" y="3896"/>
              <a:ext cx="4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</a:t>
              </a:r>
              <a:r>
                <a:rPr lang="en-US" altLang="ru-RU" sz="2800" b="1" i="1" baseline="30000">
                  <a:solidFill>
                    <a:srgbClr val="0000FF"/>
                  </a:solidFill>
                  <a:latin typeface="Times New Roman" panose="02020603050405020304" pitchFamily="18" charset="0"/>
                </a:rPr>
                <a:t>2</a:t>
              </a: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23589" name="Rectangle 54"/>
            <p:cNvSpPr>
              <a:spLocks noChangeArrowheads="1"/>
            </p:cNvSpPr>
            <p:nvPr/>
          </p:nvSpPr>
          <p:spPr bwMode="auto">
            <a:xfrm>
              <a:off x="2128" y="3704"/>
              <a:ext cx="10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400" b="1">
                  <a:solidFill>
                    <a:srgbClr val="0000FF"/>
                  </a:solidFill>
                </a:rPr>
                <a:t>1</a:t>
              </a:r>
              <a:endParaRPr lang="ru-RU" altLang="ru-RU" sz="2400" b="1">
                <a:solidFill>
                  <a:srgbClr val="0000FF"/>
                </a:solidFill>
              </a:endParaRPr>
            </a:p>
          </p:txBody>
        </p:sp>
        <p:sp>
          <p:nvSpPr>
            <p:cNvPr id="23590" name="Line 55"/>
            <p:cNvSpPr>
              <a:spLocks noChangeShapeType="1"/>
            </p:cNvSpPr>
            <p:nvPr/>
          </p:nvSpPr>
          <p:spPr bwMode="auto">
            <a:xfrm>
              <a:off x="1968" y="3936"/>
              <a:ext cx="480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5896" name="Rectangle 56"/>
          <p:cNvSpPr>
            <a:spLocks noChangeArrowheads="1"/>
          </p:cNvSpPr>
          <p:nvPr/>
        </p:nvSpPr>
        <p:spPr bwMode="auto">
          <a:xfrm>
            <a:off x="9842501" y="1854200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400" b="1">
                <a:solidFill>
                  <a:srgbClr val="FF0000"/>
                </a:solidFill>
              </a:rPr>
              <a:t>0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35897" name="Object 57"/>
          <p:cNvGraphicFramePr>
            <a:graphicFrameLocks noChangeAspect="1"/>
          </p:cNvGraphicFramePr>
          <p:nvPr/>
        </p:nvGraphicFramePr>
        <p:xfrm>
          <a:off x="2133600" y="5867401"/>
          <a:ext cx="33718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name="Формула" r:id="rId16" imgW="1358640" imgH="215640" progId="Equation.3">
                  <p:embed/>
                </p:oleObj>
              </mc:Choice>
              <mc:Fallback>
                <p:oleObj name="Формула" r:id="rId16" imgW="1358640" imgH="215640" progId="Equation.3">
                  <p:embed/>
                  <p:pic>
                    <p:nvPicPr>
                      <p:cNvPr id="35897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867401"/>
                        <a:ext cx="33718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1905000" y="3352801"/>
            <a:ext cx="8305800" cy="1052513"/>
            <a:chOff x="192" y="2256"/>
            <a:chExt cx="5232" cy="663"/>
          </a:xfrm>
        </p:grpSpPr>
        <p:sp>
          <p:nvSpPr>
            <p:cNvPr id="35899" name="Rectangle 59"/>
            <p:cNvSpPr>
              <a:spLocks noChangeArrowheads="1"/>
            </p:cNvSpPr>
            <p:nvPr/>
          </p:nvSpPr>
          <p:spPr bwMode="auto">
            <a:xfrm>
              <a:off x="192" y="2256"/>
              <a:ext cx="52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3. Вычислим значения функции в критических точках и на концах отрезка.</a:t>
              </a:r>
              <a:r>
                <a:rPr lang="ru-RU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35900" name="Rectangle 60"/>
            <p:cNvSpPr>
              <a:spLocks noChangeArrowheads="1"/>
            </p:cNvSpPr>
            <p:nvPr/>
          </p:nvSpPr>
          <p:spPr bwMode="auto">
            <a:xfrm>
              <a:off x="192" y="2688"/>
              <a:ext cx="46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4. Из вычисленных значений сделаем выбор наибольшего.</a:t>
              </a:r>
            </a:p>
          </p:txBody>
        </p:sp>
      </p:grpSp>
      <p:sp>
        <p:nvSpPr>
          <p:cNvPr id="35901" name="AutoShape 61"/>
          <p:cNvSpPr>
            <a:spLocks noChangeArrowheads="1"/>
          </p:cNvSpPr>
          <p:nvPr/>
        </p:nvSpPr>
        <p:spPr bwMode="auto">
          <a:xfrm>
            <a:off x="3505200" y="4419600"/>
            <a:ext cx="457200" cy="381000"/>
          </a:xfrm>
          <a:prstGeom prst="wedgeRectCallout">
            <a:avLst>
              <a:gd name="adj1" fmla="val 14583"/>
              <a:gd name="adj2" fmla="val 12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-1</a:t>
            </a:r>
          </a:p>
        </p:txBody>
      </p:sp>
      <p:sp>
        <p:nvSpPr>
          <p:cNvPr id="35902" name="AutoShape 62"/>
          <p:cNvSpPr>
            <a:spLocks noChangeArrowheads="1"/>
          </p:cNvSpPr>
          <p:nvPr/>
        </p:nvSpPr>
        <p:spPr bwMode="auto">
          <a:xfrm>
            <a:off x="3352800" y="5410200"/>
            <a:ext cx="381000" cy="381000"/>
          </a:xfrm>
          <a:prstGeom prst="wedgeRectCallout">
            <a:avLst>
              <a:gd name="adj1" fmla="val 20833"/>
              <a:gd name="adj2" fmla="val 97500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239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5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5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74" grpId="0" animBg="1"/>
      <p:bldP spid="3589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Решая задания на наибольшее и наименьшее значение функции, я применяла различные способы.  Если вы решаете задания своим способом и всегда попадаете в правильный ответ, не стоит переучиваться.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06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Поиск точек экстремума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2873"/>
            <a:ext cx="10770279" cy="451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83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Поиск наибольшего / наименьшего значения функции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770" y="2101755"/>
            <a:ext cx="12006507" cy="382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6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Что нужно знать</a:t>
            </a:r>
            <a:endParaRPr lang="ru-RU" sz="5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4776" y="1505437"/>
            <a:ext cx="9089409" cy="467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93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2"/>
          <p:cNvSpPr>
            <a:spLocks/>
          </p:cNvSpPr>
          <p:nvPr/>
        </p:nvSpPr>
        <p:spPr bwMode="auto">
          <a:xfrm>
            <a:off x="3022600" y="754063"/>
            <a:ext cx="25400" cy="2451100"/>
          </a:xfrm>
          <a:custGeom>
            <a:avLst/>
            <a:gdLst>
              <a:gd name="T0" fmla="*/ 16 w 16"/>
              <a:gd name="T1" fmla="*/ 1544 h 1544"/>
              <a:gd name="T2" fmla="*/ 0 w 16"/>
              <a:gd name="T3" fmla="*/ 0 h 1544"/>
              <a:gd name="T4" fmla="*/ 0 60000 65536"/>
              <a:gd name="T5" fmla="*/ 0 60000 65536"/>
              <a:gd name="T6" fmla="*/ 0 w 16"/>
              <a:gd name="T7" fmla="*/ 0 h 1544"/>
              <a:gd name="T8" fmla="*/ 16 w 16"/>
              <a:gd name="T9" fmla="*/ 1544 h 1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" h="1544">
                <a:moveTo>
                  <a:pt x="16" y="1544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27" name="Freeform 3"/>
          <p:cNvSpPr>
            <a:spLocks/>
          </p:cNvSpPr>
          <p:nvPr/>
        </p:nvSpPr>
        <p:spPr bwMode="auto">
          <a:xfrm>
            <a:off x="3022600" y="3802063"/>
            <a:ext cx="25400" cy="2451100"/>
          </a:xfrm>
          <a:custGeom>
            <a:avLst/>
            <a:gdLst>
              <a:gd name="T0" fmla="*/ 16 w 16"/>
              <a:gd name="T1" fmla="*/ 1544 h 1544"/>
              <a:gd name="T2" fmla="*/ 0 w 16"/>
              <a:gd name="T3" fmla="*/ 0 h 1544"/>
              <a:gd name="T4" fmla="*/ 0 60000 65536"/>
              <a:gd name="T5" fmla="*/ 0 60000 65536"/>
              <a:gd name="T6" fmla="*/ 0 w 16"/>
              <a:gd name="T7" fmla="*/ 0 h 1544"/>
              <a:gd name="T8" fmla="*/ 16 w 16"/>
              <a:gd name="T9" fmla="*/ 1544 h 1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" h="1544">
                <a:moveTo>
                  <a:pt x="16" y="1544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43100" y="1325563"/>
            <a:ext cx="3162300" cy="457200"/>
            <a:chOff x="264" y="835"/>
            <a:chExt cx="1992" cy="288"/>
          </a:xfrm>
        </p:grpSpPr>
        <p:sp>
          <p:nvSpPr>
            <p:cNvPr id="26658" name="Line 5"/>
            <p:cNvSpPr>
              <a:spLocks noChangeShapeType="1"/>
            </p:cNvSpPr>
            <p:nvPr/>
          </p:nvSpPr>
          <p:spPr bwMode="auto">
            <a:xfrm flipH="1">
              <a:off x="960" y="1011"/>
              <a:ext cx="1296" cy="0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Text Box 6"/>
            <p:cNvSpPr txBox="1">
              <a:spLocks noChangeArrowheads="1"/>
            </p:cNvSpPr>
            <p:nvPr/>
          </p:nvSpPr>
          <p:spPr bwMode="auto">
            <a:xfrm>
              <a:off x="264" y="835"/>
              <a:ext cx="7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наибольшее </a:t>
              </a:r>
            </a:p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  <p:sp>
          <p:nvSpPr>
            <p:cNvPr id="26660" name="Oval 7"/>
            <p:cNvSpPr>
              <a:spLocks noChangeArrowheads="1"/>
            </p:cNvSpPr>
            <p:nvPr/>
          </p:nvSpPr>
          <p:spPr bwMode="auto">
            <a:xfrm>
              <a:off x="920" y="987"/>
              <a:ext cx="48" cy="48"/>
            </a:xfrm>
            <a:prstGeom prst="ellipse">
              <a:avLst/>
            </a:prstGeom>
            <a:solidFill>
              <a:srgbClr val="0099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828800" y="4419600"/>
            <a:ext cx="1549400" cy="457200"/>
            <a:chOff x="192" y="2784"/>
            <a:chExt cx="976" cy="288"/>
          </a:xfrm>
        </p:grpSpPr>
        <p:sp>
          <p:nvSpPr>
            <p:cNvPr id="26655" name="Freeform 9"/>
            <p:cNvSpPr>
              <a:spLocks/>
            </p:cNvSpPr>
            <p:nvPr/>
          </p:nvSpPr>
          <p:spPr bwMode="auto">
            <a:xfrm>
              <a:off x="928" y="2947"/>
              <a:ext cx="240" cy="1"/>
            </a:xfrm>
            <a:custGeom>
              <a:avLst/>
              <a:gdLst>
                <a:gd name="T0" fmla="*/ 240 w 240"/>
                <a:gd name="T1" fmla="*/ 0 h 1"/>
                <a:gd name="T2" fmla="*/ 0 w 240"/>
                <a:gd name="T3" fmla="*/ 1 h 1"/>
                <a:gd name="T4" fmla="*/ 0 60000 65536"/>
                <a:gd name="T5" fmla="*/ 0 60000 65536"/>
                <a:gd name="T6" fmla="*/ 0 w 240"/>
                <a:gd name="T7" fmla="*/ 0 h 1"/>
                <a:gd name="T8" fmla="*/ 240 w 24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0" h="1">
                  <a:moveTo>
                    <a:pt x="240" y="0"/>
                  </a:moveTo>
                  <a:lnTo>
                    <a:pt x="0" y="1"/>
                  </a:lnTo>
                </a:path>
              </a:pathLst>
            </a:custGeom>
            <a:noFill/>
            <a:ln w="9525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6656" name="Oval 10"/>
            <p:cNvSpPr>
              <a:spLocks noChangeArrowheads="1"/>
            </p:cNvSpPr>
            <p:nvPr/>
          </p:nvSpPr>
          <p:spPr bwMode="auto">
            <a:xfrm>
              <a:off x="928" y="2923"/>
              <a:ext cx="48" cy="48"/>
            </a:xfrm>
            <a:prstGeom prst="ellipse">
              <a:avLst/>
            </a:prstGeom>
            <a:solidFill>
              <a:srgbClr val="0099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192" y="2784"/>
              <a:ext cx="7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наибольшее </a:t>
              </a:r>
            </a:p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905000" y="2133600"/>
            <a:ext cx="1536700" cy="457200"/>
            <a:chOff x="240" y="1344"/>
            <a:chExt cx="968" cy="288"/>
          </a:xfrm>
        </p:grpSpPr>
        <p:sp>
          <p:nvSpPr>
            <p:cNvPr id="26652" name="Freeform 13"/>
            <p:cNvSpPr>
              <a:spLocks/>
            </p:cNvSpPr>
            <p:nvPr/>
          </p:nvSpPr>
          <p:spPr bwMode="auto">
            <a:xfrm>
              <a:off x="968" y="1491"/>
              <a:ext cx="240" cy="1"/>
            </a:xfrm>
            <a:custGeom>
              <a:avLst/>
              <a:gdLst>
                <a:gd name="T0" fmla="*/ 240 w 240"/>
                <a:gd name="T1" fmla="*/ 0 h 1"/>
                <a:gd name="T2" fmla="*/ 0 w 240"/>
                <a:gd name="T3" fmla="*/ 1 h 1"/>
                <a:gd name="T4" fmla="*/ 0 60000 65536"/>
                <a:gd name="T5" fmla="*/ 0 60000 65536"/>
                <a:gd name="T6" fmla="*/ 0 w 240"/>
                <a:gd name="T7" fmla="*/ 0 h 1"/>
                <a:gd name="T8" fmla="*/ 240 w 24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0" h="1">
                  <a:moveTo>
                    <a:pt x="240" y="0"/>
                  </a:moveTo>
                  <a:lnTo>
                    <a:pt x="0" y="1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6653" name="Oval 14"/>
            <p:cNvSpPr>
              <a:spLocks noChangeArrowheads="1"/>
            </p:cNvSpPr>
            <p:nvPr/>
          </p:nvSpPr>
          <p:spPr bwMode="auto">
            <a:xfrm>
              <a:off x="928" y="1467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240" y="1344"/>
              <a:ext cx="7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наименьшее</a:t>
              </a:r>
            </a:p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905000" y="5181600"/>
            <a:ext cx="3187700" cy="457200"/>
            <a:chOff x="240" y="3264"/>
            <a:chExt cx="2008" cy="288"/>
          </a:xfrm>
        </p:grpSpPr>
        <p:sp>
          <p:nvSpPr>
            <p:cNvPr id="26649" name="Line 17"/>
            <p:cNvSpPr>
              <a:spLocks noChangeShapeType="1"/>
            </p:cNvSpPr>
            <p:nvPr/>
          </p:nvSpPr>
          <p:spPr bwMode="auto">
            <a:xfrm flipH="1">
              <a:off x="952" y="3411"/>
              <a:ext cx="129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0" name="Oval 18"/>
            <p:cNvSpPr>
              <a:spLocks noChangeArrowheads="1"/>
            </p:cNvSpPr>
            <p:nvPr/>
          </p:nvSpPr>
          <p:spPr bwMode="auto">
            <a:xfrm>
              <a:off x="928" y="3387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63" name="Text Box 19"/>
            <p:cNvSpPr txBox="1">
              <a:spLocks noChangeArrowheads="1"/>
            </p:cNvSpPr>
            <p:nvPr/>
          </p:nvSpPr>
          <p:spPr bwMode="auto">
            <a:xfrm>
              <a:off x="240" y="3264"/>
              <a:ext cx="7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наименьшее</a:t>
              </a:r>
            </a:p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sp>
        <p:nvSpPr>
          <p:cNvPr id="26632" name="Line 20"/>
          <p:cNvSpPr>
            <a:spLocks noChangeShapeType="1"/>
          </p:cNvSpPr>
          <p:nvPr/>
        </p:nvSpPr>
        <p:spPr bwMode="auto">
          <a:xfrm>
            <a:off x="2514600" y="28368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3" name="Freeform 21"/>
          <p:cNvSpPr>
            <a:spLocks/>
          </p:cNvSpPr>
          <p:nvPr/>
        </p:nvSpPr>
        <p:spPr bwMode="auto">
          <a:xfrm>
            <a:off x="3390900" y="1617663"/>
            <a:ext cx="1714500" cy="749300"/>
          </a:xfrm>
          <a:custGeom>
            <a:avLst/>
            <a:gdLst>
              <a:gd name="T0" fmla="*/ 0 w 1080"/>
              <a:gd name="T1" fmla="*/ 472 h 472"/>
              <a:gd name="T2" fmla="*/ 368 w 1080"/>
              <a:gd name="T3" fmla="*/ 224 h 472"/>
              <a:gd name="T4" fmla="*/ 768 w 1080"/>
              <a:gd name="T5" fmla="*/ 152 h 472"/>
              <a:gd name="T6" fmla="*/ 1080 w 1080"/>
              <a:gd name="T7" fmla="*/ 0 h 472"/>
              <a:gd name="T8" fmla="*/ 0 60000 65536"/>
              <a:gd name="T9" fmla="*/ 0 60000 65536"/>
              <a:gd name="T10" fmla="*/ 0 60000 65536"/>
              <a:gd name="T11" fmla="*/ 0 60000 65536"/>
              <a:gd name="T12" fmla="*/ 0 w 1080"/>
              <a:gd name="T13" fmla="*/ 0 h 472"/>
              <a:gd name="T14" fmla="*/ 1080 w 1080"/>
              <a:gd name="T15" fmla="*/ 472 h 4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0" h="472">
                <a:moveTo>
                  <a:pt x="0" y="472"/>
                </a:moveTo>
                <a:cubicBezTo>
                  <a:pt x="59" y="431"/>
                  <a:pt x="240" y="277"/>
                  <a:pt x="368" y="224"/>
                </a:cubicBezTo>
                <a:cubicBezTo>
                  <a:pt x="496" y="171"/>
                  <a:pt x="649" y="189"/>
                  <a:pt x="768" y="152"/>
                </a:cubicBezTo>
                <a:cubicBezTo>
                  <a:pt x="887" y="115"/>
                  <a:pt x="1015" y="32"/>
                  <a:pt x="108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34" name="Freeform 22"/>
          <p:cNvSpPr>
            <a:spLocks/>
          </p:cNvSpPr>
          <p:nvPr/>
        </p:nvSpPr>
        <p:spPr bwMode="auto">
          <a:xfrm>
            <a:off x="3390900" y="2341563"/>
            <a:ext cx="1588" cy="495300"/>
          </a:xfrm>
          <a:custGeom>
            <a:avLst/>
            <a:gdLst>
              <a:gd name="T0" fmla="*/ 0 w 1"/>
              <a:gd name="T1" fmla="*/ 0 h 312"/>
              <a:gd name="T2" fmla="*/ 1 w 1"/>
              <a:gd name="T3" fmla="*/ 312 h 312"/>
              <a:gd name="T4" fmla="*/ 0 60000 65536"/>
              <a:gd name="T5" fmla="*/ 0 60000 65536"/>
              <a:gd name="T6" fmla="*/ 0 w 1"/>
              <a:gd name="T7" fmla="*/ 0 h 312"/>
              <a:gd name="T8" fmla="*/ 1 w 1"/>
              <a:gd name="T9" fmla="*/ 312 h 3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12">
                <a:moveTo>
                  <a:pt x="0" y="0"/>
                </a:moveTo>
                <a:lnTo>
                  <a:pt x="1" y="3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35" name="Line 23"/>
          <p:cNvSpPr>
            <a:spLocks noChangeShapeType="1"/>
          </p:cNvSpPr>
          <p:nvPr/>
        </p:nvSpPr>
        <p:spPr bwMode="auto">
          <a:xfrm>
            <a:off x="5105400" y="1617663"/>
            <a:ext cx="1588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3276600" y="27828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24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49530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lang="ru-RU" sz="24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6638" name="Line 26"/>
          <p:cNvSpPr>
            <a:spLocks noChangeShapeType="1"/>
          </p:cNvSpPr>
          <p:nvPr/>
        </p:nvSpPr>
        <p:spPr bwMode="auto">
          <a:xfrm>
            <a:off x="2514600" y="58848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9" name="Freeform 27"/>
          <p:cNvSpPr>
            <a:spLocks/>
          </p:cNvSpPr>
          <p:nvPr/>
        </p:nvSpPr>
        <p:spPr bwMode="auto">
          <a:xfrm flipV="1">
            <a:off x="3390900" y="4665663"/>
            <a:ext cx="1714500" cy="749300"/>
          </a:xfrm>
          <a:custGeom>
            <a:avLst/>
            <a:gdLst>
              <a:gd name="T0" fmla="*/ 0 w 1080"/>
              <a:gd name="T1" fmla="*/ 472 h 472"/>
              <a:gd name="T2" fmla="*/ 368 w 1080"/>
              <a:gd name="T3" fmla="*/ 224 h 472"/>
              <a:gd name="T4" fmla="*/ 768 w 1080"/>
              <a:gd name="T5" fmla="*/ 152 h 472"/>
              <a:gd name="T6" fmla="*/ 1080 w 1080"/>
              <a:gd name="T7" fmla="*/ 0 h 472"/>
              <a:gd name="T8" fmla="*/ 0 60000 65536"/>
              <a:gd name="T9" fmla="*/ 0 60000 65536"/>
              <a:gd name="T10" fmla="*/ 0 60000 65536"/>
              <a:gd name="T11" fmla="*/ 0 60000 65536"/>
              <a:gd name="T12" fmla="*/ 0 w 1080"/>
              <a:gd name="T13" fmla="*/ 0 h 472"/>
              <a:gd name="T14" fmla="*/ 1080 w 1080"/>
              <a:gd name="T15" fmla="*/ 472 h 4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0" h="472">
                <a:moveTo>
                  <a:pt x="0" y="472"/>
                </a:moveTo>
                <a:cubicBezTo>
                  <a:pt x="59" y="431"/>
                  <a:pt x="240" y="277"/>
                  <a:pt x="368" y="224"/>
                </a:cubicBezTo>
                <a:cubicBezTo>
                  <a:pt x="496" y="171"/>
                  <a:pt x="649" y="189"/>
                  <a:pt x="768" y="152"/>
                </a:cubicBezTo>
                <a:cubicBezTo>
                  <a:pt x="887" y="115"/>
                  <a:pt x="1015" y="32"/>
                  <a:pt x="108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40" name="Freeform 28"/>
          <p:cNvSpPr>
            <a:spLocks/>
          </p:cNvSpPr>
          <p:nvPr/>
        </p:nvSpPr>
        <p:spPr bwMode="auto">
          <a:xfrm>
            <a:off x="5105400" y="5376863"/>
            <a:ext cx="1588" cy="495300"/>
          </a:xfrm>
          <a:custGeom>
            <a:avLst/>
            <a:gdLst>
              <a:gd name="T0" fmla="*/ 0 w 1"/>
              <a:gd name="T1" fmla="*/ 0 h 312"/>
              <a:gd name="T2" fmla="*/ 1 w 1"/>
              <a:gd name="T3" fmla="*/ 312 h 312"/>
              <a:gd name="T4" fmla="*/ 0 60000 65536"/>
              <a:gd name="T5" fmla="*/ 0 60000 65536"/>
              <a:gd name="T6" fmla="*/ 0 w 1"/>
              <a:gd name="T7" fmla="*/ 0 h 312"/>
              <a:gd name="T8" fmla="*/ 1 w 1"/>
              <a:gd name="T9" fmla="*/ 312 h 3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12">
                <a:moveTo>
                  <a:pt x="0" y="0"/>
                </a:moveTo>
                <a:lnTo>
                  <a:pt x="1" y="3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41" name="Line 29"/>
          <p:cNvSpPr>
            <a:spLocks noChangeShapeType="1"/>
          </p:cNvSpPr>
          <p:nvPr/>
        </p:nvSpPr>
        <p:spPr bwMode="auto">
          <a:xfrm>
            <a:off x="3390900" y="4665663"/>
            <a:ext cx="1588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3276600" y="58308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24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4876800" y="58435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lang="ru-RU" sz="24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5715000" y="914401"/>
            <a:ext cx="48006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>
                <a:latin typeface="Arial" charset="0"/>
              </a:rPr>
              <a:t>Предположим, что функция f </a:t>
            </a:r>
          </a:p>
          <a:p>
            <a:pPr>
              <a:defRPr/>
            </a:pPr>
            <a:r>
              <a:rPr lang="ru-RU" sz="2000">
                <a:latin typeface="Arial" charset="0"/>
              </a:rPr>
              <a:t>не имеет на отрезке [а; b] критических точек. </a:t>
            </a: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Тогда она возрастает (рис. 1) или убывает (рис. 2) на этом отрезке.</a:t>
            </a: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Значит, </a:t>
            </a: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наибольшее и наименьшее значения функции f на отрезке [а; b] — это значения в концах а и b. 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3124200" y="304801"/>
            <a:ext cx="234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функция возрастает</a:t>
            </a: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048001" y="3581401"/>
            <a:ext cx="204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функция убывает</a:t>
            </a:r>
          </a:p>
        </p:txBody>
      </p:sp>
      <p:sp>
        <p:nvSpPr>
          <p:cNvPr id="26647" name="Text Box 35"/>
          <p:cNvSpPr txBox="1">
            <a:spLocks noChangeArrowheads="1"/>
          </p:cNvSpPr>
          <p:nvPr/>
        </p:nvSpPr>
        <p:spPr bwMode="auto">
          <a:xfrm>
            <a:off x="3733800" y="3048001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Рис.1</a:t>
            </a:r>
          </a:p>
        </p:txBody>
      </p:sp>
      <p:sp>
        <p:nvSpPr>
          <p:cNvPr id="26648" name="Text Box 36"/>
          <p:cNvSpPr txBox="1">
            <a:spLocks noChangeArrowheads="1"/>
          </p:cNvSpPr>
          <p:nvPr/>
        </p:nvSpPr>
        <p:spPr bwMode="auto">
          <a:xfrm>
            <a:off x="3657600" y="6096001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Рис.2</a:t>
            </a:r>
          </a:p>
        </p:txBody>
      </p:sp>
    </p:spTree>
    <p:extLst>
      <p:ext uri="{BB962C8B-B14F-4D97-AF65-F5344CB8AC3E}">
        <p14:creationId xmlns:p14="http://schemas.microsoft.com/office/powerpoint/2010/main" val="275572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2"/>
          <p:cNvSpPr>
            <a:spLocks/>
          </p:cNvSpPr>
          <p:nvPr/>
        </p:nvSpPr>
        <p:spPr bwMode="auto">
          <a:xfrm>
            <a:off x="3022600" y="3802063"/>
            <a:ext cx="25400" cy="2451100"/>
          </a:xfrm>
          <a:custGeom>
            <a:avLst/>
            <a:gdLst>
              <a:gd name="T0" fmla="*/ 16 w 16"/>
              <a:gd name="T1" fmla="*/ 1544 h 1544"/>
              <a:gd name="T2" fmla="*/ 0 w 16"/>
              <a:gd name="T3" fmla="*/ 0 h 1544"/>
              <a:gd name="T4" fmla="*/ 0 60000 65536"/>
              <a:gd name="T5" fmla="*/ 0 60000 65536"/>
              <a:gd name="T6" fmla="*/ 0 w 16"/>
              <a:gd name="T7" fmla="*/ 0 h 1544"/>
              <a:gd name="T8" fmla="*/ 16 w 16"/>
              <a:gd name="T9" fmla="*/ 1544 h 1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" h="1544">
                <a:moveTo>
                  <a:pt x="16" y="1544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905000" y="5207000"/>
            <a:ext cx="3200400" cy="457200"/>
            <a:chOff x="240" y="3312"/>
            <a:chExt cx="2016" cy="288"/>
          </a:xfrm>
        </p:grpSpPr>
        <p:sp>
          <p:nvSpPr>
            <p:cNvPr id="27699" name="Freeform 4"/>
            <p:cNvSpPr>
              <a:spLocks/>
            </p:cNvSpPr>
            <p:nvPr/>
          </p:nvSpPr>
          <p:spPr bwMode="auto">
            <a:xfrm>
              <a:off x="952" y="3456"/>
              <a:ext cx="1304" cy="4"/>
            </a:xfrm>
            <a:custGeom>
              <a:avLst/>
              <a:gdLst>
                <a:gd name="T0" fmla="*/ 1304 w 1304"/>
                <a:gd name="T1" fmla="*/ 0 h 4"/>
                <a:gd name="T2" fmla="*/ 0 w 1304"/>
                <a:gd name="T3" fmla="*/ 4 h 4"/>
                <a:gd name="T4" fmla="*/ 0 60000 65536"/>
                <a:gd name="T5" fmla="*/ 0 60000 65536"/>
                <a:gd name="T6" fmla="*/ 0 w 1304"/>
                <a:gd name="T7" fmla="*/ 0 h 4"/>
                <a:gd name="T8" fmla="*/ 1304 w 1304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04" h="4">
                  <a:moveTo>
                    <a:pt x="1304" y="0"/>
                  </a:moveTo>
                  <a:lnTo>
                    <a:pt x="0" y="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700" name="Oval 5"/>
            <p:cNvSpPr>
              <a:spLocks noChangeArrowheads="1"/>
            </p:cNvSpPr>
            <p:nvPr/>
          </p:nvSpPr>
          <p:spPr bwMode="auto">
            <a:xfrm>
              <a:off x="928" y="3435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240" y="3312"/>
              <a:ext cx="7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наименьшее</a:t>
              </a:r>
            </a:p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sp>
        <p:nvSpPr>
          <p:cNvPr id="27652" name="Freeform 7"/>
          <p:cNvSpPr>
            <a:spLocks/>
          </p:cNvSpPr>
          <p:nvPr/>
        </p:nvSpPr>
        <p:spPr bwMode="auto">
          <a:xfrm>
            <a:off x="3022600" y="754063"/>
            <a:ext cx="25400" cy="2451100"/>
          </a:xfrm>
          <a:custGeom>
            <a:avLst/>
            <a:gdLst>
              <a:gd name="T0" fmla="*/ 16 w 16"/>
              <a:gd name="T1" fmla="*/ 1544 h 1544"/>
              <a:gd name="T2" fmla="*/ 0 w 16"/>
              <a:gd name="T3" fmla="*/ 0 h 1544"/>
              <a:gd name="T4" fmla="*/ 0 60000 65536"/>
              <a:gd name="T5" fmla="*/ 0 60000 65536"/>
              <a:gd name="T6" fmla="*/ 0 w 16"/>
              <a:gd name="T7" fmla="*/ 0 h 1544"/>
              <a:gd name="T8" fmla="*/ 16 w 16"/>
              <a:gd name="T9" fmla="*/ 1544 h 1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" h="1544">
                <a:moveTo>
                  <a:pt x="16" y="1544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955800" y="1016000"/>
            <a:ext cx="2070100" cy="457200"/>
            <a:chOff x="272" y="640"/>
            <a:chExt cx="1304" cy="288"/>
          </a:xfrm>
        </p:grpSpPr>
        <p:sp>
          <p:nvSpPr>
            <p:cNvPr id="27696" name="Freeform 9"/>
            <p:cNvSpPr>
              <a:spLocks/>
            </p:cNvSpPr>
            <p:nvPr/>
          </p:nvSpPr>
          <p:spPr bwMode="auto">
            <a:xfrm>
              <a:off x="968" y="816"/>
              <a:ext cx="608" cy="1"/>
            </a:xfrm>
            <a:custGeom>
              <a:avLst/>
              <a:gdLst>
                <a:gd name="T0" fmla="*/ 608 w 608"/>
                <a:gd name="T1" fmla="*/ 0 h 1"/>
                <a:gd name="T2" fmla="*/ 0 w 608"/>
                <a:gd name="T3" fmla="*/ 1 h 1"/>
                <a:gd name="T4" fmla="*/ 0 60000 65536"/>
                <a:gd name="T5" fmla="*/ 0 60000 65536"/>
                <a:gd name="T6" fmla="*/ 0 w 608"/>
                <a:gd name="T7" fmla="*/ 0 h 1"/>
                <a:gd name="T8" fmla="*/ 608 w 6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8" h="1">
                  <a:moveTo>
                    <a:pt x="608" y="0"/>
                  </a:moveTo>
                  <a:lnTo>
                    <a:pt x="0" y="1"/>
                  </a:lnTo>
                </a:path>
              </a:pathLst>
            </a:custGeom>
            <a:noFill/>
            <a:ln w="9525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6" name="Text Box 10"/>
            <p:cNvSpPr txBox="1">
              <a:spLocks noChangeArrowheads="1"/>
            </p:cNvSpPr>
            <p:nvPr/>
          </p:nvSpPr>
          <p:spPr bwMode="auto">
            <a:xfrm>
              <a:off x="272" y="640"/>
              <a:ext cx="7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наибольшее </a:t>
              </a:r>
            </a:p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  <p:sp>
          <p:nvSpPr>
            <p:cNvPr id="27698" name="Oval 11"/>
            <p:cNvSpPr>
              <a:spLocks noChangeArrowheads="1"/>
            </p:cNvSpPr>
            <p:nvPr/>
          </p:nvSpPr>
          <p:spPr bwMode="auto">
            <a:xfrm>
              <a:off x="928" y="792"/>
              <a:ext cx="48" cy="48"/>
            </a:xfrm>
            <a:prstGeom prst="ellipse">
              <a:avLst/>
            </a:prstGeom>
            <a:solidFill>
              <a:srgbClr val="0099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8800" y="4076700"/>
            <a:ext cx="2806700" cy="457200"/>
            <a:chOff x="192" y="2568"/>
            <a:chExt cx="1768" cy="288"/>
          </a:xfrm>
        </p:grpSpPr>
        <p:sp>
          <p:nvSpPr>
            <p:cNvPr id="27693" name="Freeform 13"/>
            <p:cNvSpPr>
              <a:spLocks/>
            </p:cNvSpPr>
            <p:nvPr/>
          </p:nvSpPr>
          <p:spPr bwMode="auto">
            <a:xfrm>
              <a:off x="960" y="2728"/>
              <a:ext cx="1000" cy="4"/>
            </a:xfrm>
            <a:custGeom>
              <a:avLst/>
              <a:gdLst>
                <a:gd name="T0" fmla="*/ 1000 w 1000"/>
                <a:gd name="T1" fmla="*/ 0 h 4"/>
                <a:gd name="T2" fmla="*/ 0 w 1000"/>
                <a:gd name="T3" fmla="*/ 4 h 4"/>
                <a:gd name="T4" fmla="*/ 0 60000 65536"/>
                <a:gd name="T5" fmla="*/ 0 60000 65536"/>
                <a:gd name="T6" fmla="*/ 0 w 1000"/>
                <a:gd name="T7" fmla="*/ 0 h 4"/>
                <a:gd name="T8" fmla="*/ 1000 w 1000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00" h="4">
                  <a:moveTo>
                    <a:pt x="1000" y="0"/>
                  </a:moveTo>
                  <a:lnTo>
                    <a:pt x="0" y="4"/>
                  </a:lnTo>
                </a:path>
              </a:pathLst>
            </a:custGeom>
            <a:noFill/>
            <a:ln w="9525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4" name="Oval 14"/>
            <p:cNvSpPr>
              <a:spLocks noChangeArrowheads="1"/>
            </p:cNvSpPr>
            <p:nvPr/>
          </p:nvSpPr>
          <p:spPr bwMode="auto">
            <a:xfrm>
              <a:off x="928" y="2707"/>
              <a:ext cx="48" cy="48"/>
            </a:xfrm>
            <a:prstGeom prst="ellipse">
              <a:avLst/>
            </a:prstGeom>
            <a:solidFill>
              <a:srgbClr val="0099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1" name="Text Box 15"/>
            <p:cNvSpPr txBox="1">
              <a:spLocks noChangeArrowheads="1"/>
            </p:cNvSpPr>
            <p:nvPr/>
          </p:nvSpPr>
          <p:spPr bwMode="auto">
            <a:xfrm>
              <a:off x="192" y="2568"/>
              <a:ext cx="7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наибольшее </a:t>
              </a:r>
            </a:p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905000" y="2133600"/>
            <a:ext cx="1536700" cy="457200"/>
            <a:chOff x="240" y="1344"/>
            <a:chExt cx="968" cy="288"/>
          </a:xfrm>
        </p:grpSpPr>
        <p:sp>
          <p:nvSpPr>
            <p:cNvPr id="27690" name="Freeform 17"/>
            <p:cNvSpPr>
              <a:spLocks/>
            </p:cNvSpPr>
            <p:nvPr/>
          </p:nvSpPr>
          <p:spPr bwMode="auto">
            <a:xfrm>
              <a:off x="968" y="1491"/>
              <a:ext cx="240" cy="1"/>
            </a:xfrm>
            <a:custGeom>
              <a:avLst/>
              <a:gdLst>
                <a:gd name="T0" fmla="*/ 240 w 240"/>
                <a:gd name="T1" fmla="*/ 0 h 1"/>
                <a:gd name="T2" fmla="*/ 0 w 240"/>
                <a:gd name="T3" fmla="*/ 1 h 1"/>
                <a:gd name="T4" fmla="*/ 0 60000 65536"/>
                <a:gd name="T5" fmla="*/ 0 60000 65536"/>
                <a:gd name="T6" fmla="*/ 0 w 240"/>
                <a:gd name="T7" fmla="*/ 0 h 1"/>
                <a:gd name="T8" fmla="*/ 240 w 24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0" h="1">
                  <a:moveTo>
                    <a:pt x="240" y="0"/>
                  </a:moveTo>
                  <a:lnTo>
                    <a:pt x="0" y="1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91" name="Oval 18"/>
            <p:cNvSpPr>
              <a:spLocks noChangeArrowheads="1"/>
            </p:cNvSpPr>
            <p:nvPr/>
          </p:nvSpPr>
          <p:spPr bwMode="auto">
            <a:xfrm>
              <a:off x="928" y="1467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5" name="Text Box 19"/>
            <p:cNvSpPr txBox="1">
              <a:spLocks noChangeArrowheads="1"/>
            </p:cNvSpPr>
            <p:nvPr/>
          </p:nvSpPr>
          <p:spPr bwMode="auto">
            <a:xfrm>
              <a:off x="240" y="1344"/>
              <a:ext cx="7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наименьшее</a:t>
              </a:r>
            </a:p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1905000" y="5410200"/>
            <a:ext cx="1993900" cy="457200"/>
            <a:chOff x="240" y="3408"/>
            <a:chExt cx="1256" cy="288"/>
          </a:xfrm>
        </p:grpSpPr>
        <p:sp>
          <p:nvSpPr>
            <p:cNvPr id="27687" name="Freeform 21"/>
            <p:cNvSpPr>
              <a:spLocks/>
            </p:cNvSpPr>
            <p:nvPr/>
          </p:nvSpPr>
          <p:spPr bwMode="auto">
            <a:xfrm>
              <a:off x="952" y="3556"/>
              <a:ext cx="544" cy="4"/>
            </a:xfrm>
            <a:custGeom>
              <a:avLst/>
              <a:gdLst>
                <a:gd name="T0" fmla="*/ 544 w 544"/>
                <a:gd name="T1" fmla="*/ 4 h 4"/>
                <a:gd name="T2" fmla="*/ 0 w 544"/>
                <a:gd name="T3" fmla="*/ 0 h 4"/>
                <a:gd name="T4" fmla="*/ 0 60000 65536"/>
                <a:gd name="T5" fmla="*/ 0 60000 65536"/>
                <a:gd name="T6" fmla="*/ 0 w 544"/>
                <a:gd name="T7" fmla="*/ 0 h 4"/>
                <a:gd name="T8" fmla="*/ 544 w 544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4" h="4">
                  <a:moveTo>
                    <a:pt x="544" y="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88" name="Oval 22"/>
            <p:cNvSpPr>
              <a:spLocks noChangeArrowheads="1"/>
            </p:cNvSpPr>
            <p:nvPr/>
          </p:nvSpPr>
          <p:spPr bwMode="auto">
            <a:xfrm>
              <a:off x="928" y="3531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9" name="Text Box 23"/>
            <p:cNvSpPr txBox="1">
              <a:spLocks noChangeArrowheads="1"/>
            </p:cNvSpPr>
            <p:nvPr/>
          </p:nvSpPr>
          <p:spPr bwMode="auto">
            <a:xfrm>
              <a:off x="240" y="3408"/>
              <a:ext cx="7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наименьшее</a:t>
              </a:r>
            </a:p>
            <a:p>
              <a:pPr>
                <a:defRPr/>
              </a:pPr>
              <a:r>
                <a:rPr lang="ru-RU" sz="1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sp>
        <p:nvSpPr>
          <p:cNvPr id="27657" name="Line 24"/>
          <p:cNvSpPr>
            <a:spLocks noChangeShapeType="1"/>
          </p:cNvSpPr>
          <p:nvPr/>
        </p:nvSpPr>
        <p:spPr bwMode="auto">
          <a:xfrm>
            <a:off x="2514600" y="28368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8" name="Freeform 25"/>
          <p:cNvSpPr>
            <a:spLocks/>
          </p:cNvSpPr>
          <p:nvPr/>
        </p:nvSpPr>
        <p:spPr bwMode="auto">
          <a:xfrm>
            <a:off x="3390900" y="1223963"/>
            <a:ext cx="1714500" cy="1143000"/>
          </a:xfrm>
          <a:custGeom>
            <a:avLst/>
            <a:gdLst>
              <a:gd name="T0" fmla="*/ 0 w 1080"/>
              <a:gd name="T1" fmla="*/ 720 h 720"/>
              <a:gd name="T2" fmla="*/ 376 w 1080"/>
              <a:gd name="T3" fmla="*/ 53 h 720"/>
              <a:gd name="T4" fmla="*/ 768 w 1080"/>
              <a:gd name="T5" fmla="*/ 400 h 720"/>
              <a:gd name="T6" fmla="*/ 1080 w 1080"/>
              <a:gd name="T7" fmla="*/ 248 h 720"/>
              <a:gd name="T8" fmla="*/ 0 60000 65536"/>
              <a:gd name="T9" fmla="*/ 0 60000 65536"/>
              <a:gd name="T10" fmla="*/ 0 60000 65536"/>
              <a:gd name="T11" fmla="*/ 0 60000 65536"/>
              <a:gd name="T12" fmla="*/ 0 w 1080"/>
              <a:gd name="T13" fmla="*/ 0 h 720"/>
              <a:gd name="T14" fmla="*/ 1080 w 1080"/>
              <a:gd name="T15" fmla="*/ 720 h 7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0" h="720">
                <a:moveTo>
                  <a:pt x="0" y="720"/>
                </a:moveTo>
                <a:cubicBezTo>
                  <a:pt x="63" y="609"/>
                  <a:pt x="248" y="106"/>
                  <a:pt x="376" y="53"/>
                </a:cubicBezTo>
                <a:cubicBezTo>
                  <a:pt x="504" y="0"/>
                  <a:pt x="651" y="368"/>
                  <a:pt x="768" y="400"/>
                </a:cubicBezTo>
                <a:cubicBezTo>
                  <a:pt x="885" y="432"/>
                  <a:pt x="1015" y="280"/>
                  <a:pt x="1080" y="2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7659" name="Freeform 26"/>
          <p:cNvSpPr>
            <a:spLocks/>
          </p:cNvSpPr>
          <p:nvPr/>
        </p:nvSpPr>
        <p:spPr bwMode="auto">
          <a:xfrm>
            <a:off x="3390900" y="2341563"/>
            <a:ext cx="1588" cy="495300"/>
          </a:xfrm>
          <a:custGeom>
            <a:avLst/>
            <a:gdLst>
              <a:gd name="T0" fmla="*/ 0 w 1"/>
              <a:gd name="T1" fmla="*/ 0 h 312"/>
              <a:gd name="T2" fmla="*/ 1 w 1"/>
              <a:gd name="T3" fmla="*/ 312 h 312"/>
              <a:gd name="T4" fmla="*/ 0 60000 65536"/>
              <a:gd name="T5" fmla="*/ 0 60000 65536"/>
              <a:gd name="T6" fmla="*/ 0 w 1"/>
              <a:gd name="T7" fmla="*/ 0 h 312"/>
              <a:gd name="T8" fmla="*/ 1 w 1"/>
              <a:gd name="T9" fmla="*/ 312 h 3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12">
                <a:moveTo>
                  <a:pt x="0" y="0"/>
                </a:moveTo>
                <a:lnTo>
                  <a:pt x="1" y="3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7660" name="Line 27"/>
          <p:cNvSpPr>
            <a:spLocks noChangeShapeType="1"/>
          </p:cNvSpPr>
          <p:nvPr/>
        </p:nvSpPr>
        <p:spPr bwMode="auto">
          <a:xfrm>
            <a:off x="5105400" y="1617663"/>
            <a:ext cx="1588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3276600" y="268446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4876800" y="269716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663" name="Line 30"/>
          <p:cNvSpPr>
            <a:spLocks noChangeShapeType="1"/>
          </p:cNvSpPr>
          <p:nvPr/>
        </p:nvSpPr>
        <p:spPr bwMode="auto">
          <a:xfrm>
            <a:off x="2514600" y="58848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7" name="Freeform 31"/>
          <p:cNvSpPr>
            <a:spLocks/>
          </p:cNvSpPr>
          <p:nvPr/>
        </p:nvSpPr>
        <p:spPr bwMode="auto">
          <a:xfrm>
            <a:off x="3390900" y="4306889"/>
            <a:ext cx="1714500" cy="1385887"/>
          </a:xfrm>
          <a:custGeom>
            <a:avLst/>
            <a:gdLst>
              <a:gd name="T0" fmla="*/ 0 w 1080"/>
              <a:gd name="T1" fmla="*/ 226 h 873"/>
              <a:gd name="T2" fmla="*/ 336 w 1080"/>
              <a:gd name="T3" fmla="*/ 839 h 873"/>
              <a:gd name="T4" fmla="*/ 760 w 1080"/>
              <a:gd name="T5" fmla="*/ 23 h 873"/>
              <a:gd name="T6" fmla="*/ 1080 w 1080"/>
              <a:gd name="T7" fmla="*/ 698 h 873"/>
              <a:gd name="T8" fmla="*/ 0 60000 65536"/>
              <a:gd name="T9" fmla="*/ 0 60000 65536"/>
              <a:gd name="T10" fmla="*/ 0 60000 65536"/>
              <a:gd name="T11" fmla="*/ 0 60000 65536"/>
              <a:gd name="T12" fmla="*/ 0 w 1080"/>
              <a:gd name="T13" fmla="*/ 0 h 873"/>
              <a:gd name="T14" fmla="*/ 1080 w 1080"/>
              <a:gd name="T15" fmla="*/ 873 h 8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0" h="873">
                <a:moveTo>
                  <a:pt x="0" y="226"/>
                </a:moveTo>
                <a:cubicBezTo>
                  <a:pt x="56" y="328"/>
                  <a:pt x="209" y="873"/>
                  <a:pt x="336" y="839"/>
                </a:cubicBezTo>
                <a:cubicBezTo>
                  <a:pt x="463" y="805"/>
                  <a:pt x="636" y="46"/>
                  <a:pt x="760" y="23"/>
                </a:cubicBezTo>
                <a:cubicBezTo>
                  <a:pt x="884" y="0"/>
                  <a:pt x="1013" y="558"/>
                  <a:pt x="1080" y="69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7665" name="Freeform 32"/>
          <p:cNvSpPr>
            <a:spLocks/>
          </p:cNvSpPr>
          <p:nvPr/>
        </p:nvSpPr>
        <p:spPr bwMode="auto">
          <a:xfrm>
            <a:off x="5105400" y="5376863"/>
            <a:ext cx="1588" cy="495300"/>
          </a:xfrm>
          <a:custGeom>
            <a:avLst/>
            <a:gdLst>
              <a:gd name="T0" fmla="*/ 0 w 1"/>
              <a:gd name="T1" fmla="*/ 0 h 312"/>
              <a:gd name="T2" fmla="*/ 1 w 1"/>
              <a:gd name="T3" fmla="*/ 312 h 312"/>
              <a:gd name="T4" fmla="*/ 0 60000 65536"/>
              <a:gd name="T5" fmla="*/ 0 60000 65536"/>
              <a:gd name="T6" fmla="*/ 0 w 1"/>
              <a:gd name="T7" fmla="*/ 0 h 312"/>
              <a:gd name="T8" fmla="*/ 1 w 1"/>
              <a:gd name="T9" fmla="*/ 312 h 3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12">
                <a:moveTo>
                  <a:pt x="0" y="0"/>
                </a:moveTo>
                <a:lnTo>
                  <a:pt x="1" y="31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7666" name="Freeform 33"/>
          <p:cNvSpPr>
            <a:spLocks/>
          </p:cNvSpPr>
          <p:nvPr/>
        </p:nvSpPr>
        <p:spPr bwMode="auto">
          <a:xfrm>
            <a:off x="3378200" y="4686301"/>
            <a:ext cx="14288" cy="1198563"/>
          </a:xfrm>
          <a:custGeom>
            <a:avLst/>
            <a:gdLst>
              <a:gd name="T0" fmla="*/ 0 w 9"/>
              <a:gd name="T1" fmla="*/ 0 h 755"/>
              <a:gd name="T2" fmla="*/ 9 w 9"/>
              <a:gd name="T3" fmla="*/ 755 h 755"/>
              <a:gd name="T4" fmla="*/ 0 60000 65536"/>
              <a:gd name="T5" fmla="*/ 0 60000 65536"/>
              <a:gd name="T6" fmla="*/ 0 w 9"/>
              <a:gd name="T7" fmla="*/ 0 h 755"/>
              <a:gd name="T8" fmla="*/ 9 w 9"/>
              <a:gd name="T9" fmla="*/ 755 h 7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755">
                <a:moveTo>
                  <a:pt x="0" y="0"/>
                </a:moveTo>
                <a:lnTo>
                  <a:pt x="9" y="755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3276600" y="573246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4876800" y="5745164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5943600" y="533401"/>
            <a:ext cx="42672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>
                <a:latin typeface="Arial" charset="0"/>
              </a:rPr>
              <a:t>Пусть теперь функция f имеет на отрезке [а; b] конечное число критических точек. </a:t>
            </a: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Наибольшее и наименьшее значения функция f может принимать в критических точках функции или в точках а и b. </a:t>
            </a:r>
          </a:p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200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Чтобы найти наибольшее и наименьшее значения функции, имеющей на отрезке конечное число критических точек, нужно вычислить значения функции во всех критических точках и на концах отрезка, а затем из полученных чисел выбрать наибольшее и наименьшее.</a:t>
            </a:r>
            <a:r>
              <a:rPr lang="ru-RU" sz="2000">
                <a:latin typeface="Arial" charset="0"/>
              </a:rPr>
              <a:t> </a:t>
            </a:r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3352801" y="304801"/>
            <a:ext cx="1179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Примеры</a:t>
            </a:r>
          </a:p>
        </p:txBody>
      </p: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3848101" y="1295400"/>
            <a:ext cx="365125" cy="1951038"/>
            <a:chOff x="1464" y="816"/>
            <a:chExt cx="230" cy="1229"/>
          </a:xfrm>
        </p:grpSpPr>
        <p:sp>
          <p:nvSpPr>
            <p:cNvPr id="9255" name="Text Box 39"/>
            <p:cNvSpPr txBox="1">
              <a:spLocks noChangeArrowheads="1"/>
            </p:cNvSpPr>
            <p:nvPr/>
          </p:nvSpPr>
          <p:spPr bwMode="auto">
            <a:xfrm>
              <a:off x="1464" y="1680"/>
              <a:ext cx="23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c</a:t>
              </a:r>
              <a:endPara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7686" name="Freeform 40"/>
            <p:cNvSpPr>
              <a:spLocks/>
            </p:cNvSpPr>
            <p:nvPr/>
          </p:nvSpPr>
          <p:spPr bwMode="auto">
            <a:xfrm>
              <a:off x="1568" y="816"/>
              <a:ext cx="8" cy="968"/>
            </a:xfrm>
            <a:custGeom>
              <a:avLst/>
              <a:gdLst>
                <a:gd name="T0" fmla="*/ 0 w 8"/>
                <a:gd name="T1" fmla="*/ 0 h 968"/>
                <a:gd name="T2" fmla="*/ 8 w 8"/>
                <a:gd name="T3" fmla="*/ 968 h 968"/>
                <a:gd name="T4" fmla="*/ 0 60000 65536"/>
                <a:gd name="T5" fmla="*/ 0 60000 65536"/>
                <a:gd name="T6" fmla="*/ 0 w 8"/>
                <a:gd name="T7" fmla="*/ 0 h 968"/>
                <a:gd name="T8" fmla="*/ 8 w 8"/>
                <a:gd name="T9" fmla="*/ 968 h 9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968">
                  <a:moveTo>
                    <a:pt x="0" y="0"/>
                  </a:moveTo>
                  <a:lnTo>
                    <a:pt x="8" y="968"/>
                  </a:lnTo>
                </a:path>
              </a:pathLst>
            </a:custGeom>
            <a:noFill/>
            <a:ln w="9525">
              <a:solidFill>
                <a:srgbClr val="96969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4419601" y="4343400"/>
            <a:ext cx="409575" cy="1951038"/>
            <a:chOff x="1824" y="2736"/>
            <a:chExt cx="258" cy="1229"/>
          </a:xfrm>
        </p:grpSpPr>
        <p:sp>
          <p:nvSpPr>
            <p:cNvPr id="9258" name="Text Box 42"/>
            <p:cNvSpPr txBox="1">
              <a:spLocks noChangeArrowheads="1"/>
            </p:cNvSpPr>
            <p:nvPr/>
          </p:nvSpPr>
          <p:spPr bwMode="auto">
            <a:xfrm>
              <a:off x="1824" y="3600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n</a:t>
              </a:r>
              <a:endPara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7684" name="Freeform 43"/>
            <p:cNvSpPr>
              <a:spLocks/>
            </p:cNvSpPr>
            <p:nvPr/>
          </p:nvSpPr>
          <p:spPr bwMode="auto">
            <a:xfrm>
              <a:off x="1944" y="2736"/>
              <a:ext cx="8" cy="968"/>
            </a:xfrm>
            <a:custGeom>
              <a:avLst/>
              <a:gdLst>
                <a:gd name="T0" fmla="*/ 0 w 8"/>
                <a:gd name="T1" fmla="*/ 0 h 968"/>
                <a:gd name="T2" fmla="*/ 8 w 8"/>
                <a:gd name="T3" fmla="*/ 968 h 968"/>
                <a:gd name="T4" fmla="*/ 0 60000 65536"/>
                <a:gd name="T5" fmla="*/ 0 60000 65536"/>
                <a:gd name="T6" fmla="*/ 0 w 8"/>
                <a:gd name="T7" fmla="*/ 0 h 968"/>
                <a:gd name="T8" fmla="*/ 8 w 8"/>
                <a:gd name="T9" fmla="*/ 968 h 9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968">
                  <a:moveTo>
                    <a:pt x="0" y="0"/>
                  </a:moveTo>
                  <a:lnTo>
                    <a:pt x="8" y="968"/>
                  </a:lnTo>
                </a:path>
              </a:pathLst>
            </a:custGeom>
            <a:noFill/>
            <a:ln w="9525">
              <a:solidFill>
                <a:srgbClr val="96969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9" name="Group 44"/>
          <p:cNvGrpSpPr>
            <a:grpSpLocks/>
          </p:cNvGrpSpPr>
          <p:nvPr/>
        </p:nvGrpSpPr>
        <p:grpSpPr bwMode="auto">
          <a:xfrm>
            <a:off x="3733801" y="5626100"/>
            <a:ext cx="365125" cy="668338"/>
            <a:chOff x="1392" y="3544"/>
            <a:chExt cx="230" cy="421"/>
          </a:xfrm>
        </p:grpSpPr>
        <p:sp>
          <p:nvSpPr>
            <p:cNvPr id="9261" name="Text Box 45"/>
            <p:cNvSpPr txBox="1">
              <a:spLocks noChangeArrowheads="1"/>
            </p:cNvSpPr>
            <p:nvPr/>
          </p:nvSpPr>
          <p:spPr bwMode="auto">
            <a:xfrm>
              <a:off x="1392" y="3600"/>
              <a:ext cx="23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c</a:t>
              </a:r>
              <a:endPara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7682" name="Freeform 46"/>
            <p:cNvSpPr>
              <a:spLocks/>
            </p:cNvSpPr>
            <p:nvPr/>
          </p:nvSpPr>
          <p:spPr bwMode="auto">
            <a:xfrm>
              <a:off x="1496" y="3544"/>
              <a:ext cx="1" cy="168"/>
            </a:xfrm>
            <a:custGeom>
              <a:avLst/>
              <a:gdLst>
                <a:gd name="T0" fmla="*/ 0 w 1"/>
                <a:gd name="T1" fmla="*/ 0 h 168"/>
                <a:gd name="T2" fmla="*/ 0 w 1"/>
                <a:gd name="T3" fmla="*/ 168 h 168"/>
                <a:gd name="T4" fmla="*/ 0 60000 65536"/>
                <a:gd name="T5" fmla="*/ 0 60000 65536"/>
                <a:gd name="T6" fmla="*/ 0 w 1"/>
                <a:gd name="T7" fmla="*/ 0 h 168"/>
                <a:gd name="T8" fmla="*/ 1 w 1"/>
                <a:gd name="T9" fmla="*/ 168 h 1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68">
                  <a:moveTo>
                    <a:pt x="0" y="0"/>
                  </a:moveTo>
                  <a:lnTo>
                    <a:pt x="0" y="168"/>
                  </a:lnTo>
                </a:path>
              </a:pathLst>
            </a:custGeom>
            <a:noFill/>
            <a:ln w="9525">
              <a:solidFill>
                <a:srgbClr val="96969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9263" name="Freeform 47"/>
          <p:cNvSpPr>
            <a:spLocks/>
          </p:cNvSpPr>
          <p:nvPr/>
        </p:nvSpPr>
        <p:spPr bwMode="auto">
          <a:xfrm>
            <a:off x="3390900" y="4298950"/>
            <a:ext cx="1714500" cy="1136650"/>
          </a:xfrm>
          <a:custGeom>
            <a:avLst/>
            <a:gdLst>
              <a:gd name="T0" fmla="*/ 0 w 1080"/>
              <a:gd name="T1" fmla="*/ 230 h 716"/>
              <a:gd name="T2" fmla="*/ 336 w 1080"/>
              <a:gd name="T3" fmla="*/ 556 h 716"/>
              <a:gd name="T4" fmla="*/ 760 w 1080"/>
              <a:gd name="T5" fmla="*/ 27 h 716"/>
              <a:gd name="T6" fmla="*/ 1080 w 1080"/>
              <a:gd name="T7" fmla="*/ 716 h 716"/>
              <a:gd name="T8" fmla="*/ 0 60000 65536"/>
              <a:gd name="T9" fmla="*/ 0 60000 65536"/>
              <a:gd name="T10" fmla="*/ 0 60000 65536"/>
              <a:gd name="T11" fmla="*/ 0 60000 65536"/>
              <a:gd name="T12" fmla="*/ 0 w 1080"/>
              <a:gd name="T13" fmla="*/ 0 h 716"/>
              <a:gd name="T14" fmla="*/ 1080 w 1080"/>
              <a:gd name="T15" fmla="*/ 716 h 7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0" h="716">
                <a:moveTo>
                  <a:pt x="0" y="230"/>
                </a:moveTo>
                <a:cubicBezTo>
                  <a:pt x="56" y="284"/>
                  <a:pt x="209" y="590"/>
                  <a:pt x="336" y="556"/>
                </a:cubicBezTo>
                <a:cubicBezTo>
                  <a:pt x="463" y="522"/>
                  <a:pt x="636" y="0"/>
                  <a:pt x="760" y="27"/>
                </a:cubicBezTo>
                <a:cubicBezTo>
                  <a:pt x="884" y="54"/>
                  <a:pt x="1013" y="572"/>
                  <a:pt x="1080" y="716"/>
                </a:cubicBezTo>
              </a:path>
            </a:pathLst>
          </a:custGeom>
          <a:noFill/>
          <a:ln w="9525">
            <a:solidFill>
              <a:srgbClr val="6600CC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64" name="Freeform 48"/>
          <p:cNvSpPr>
            <a:spLocks/>
          </p:cNvSpPr>
          <p:nvPr/>
        </p:nvSpPr>
        <p:spPr bwMode="auto">
          <a:xfrm>
            <a:off x="3378200" y="4152900"/>
            <a:ext cx="1588" cy="533400"/>
          </a:xfrm>
          <a:custGeom>
            <a:avLst/>
            <a:gdLst>
              <a:gd name="T0" fmla="*/ 0 w 1"/>
              <a:gd name="T1" fmla="*/ 0 h 336"/>
              <a:gd name="T2" fmla="*/ 0 w 1"/>
              <a:gd name="T3" fmla="*/ 336 h 336"/>
              <a:gd name="T4" fmla="*/ 0 60000 65536"/>
              <a:gd name="T5" fmla="*/ 0 60000 65536"/>
              <a:gd name="T6" fmla="*/ 0 w 1"/>
              <a:gd name="T7" fmla="*/ 0 h 336"/>
              <a:gd name="T8" fmla="*/ 1 w 1"/>
              <a:gd name="T9" fmla="*/ 336 h 3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36">
                <a:moveTo>
                  <a:pt x="0" y="0"/>
                </a:moveTo>
                <a:lnTo>
                  <a:pt x="0" y="336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1828800" y="3886200"/>
            <a:ext cx="1549400" cy="457200"/>
            <a:chOff x="192" y="2448"/>
            <a:chExt cx="976" cy="288"/>
          </a:xfrm>
        </p:grpSpPr>
        <p:sp>
          <p:nvSpPr>
            <p:cNvPr id="27678" name="Freeform 50"/>
            <p:cNvSpPr>
              <a:spLocks/>
            </p:cNvSpPr>
            <p:nvPr/>
          </p:nvSpPr>
          <p:spPr bwMode="auto">
            <a:xfrm>
              <a:off x="960" y="2612"/>
              <a:ext cx="208" cy="4"/>
            </a:xfrm>
            <a:custGeom>
              <a:avLst/>
              <a:gdLst>
                <a:gd name="T0" fmla="*/ 208 w 208"/>
                <a:gd name="T1" fmla="*/ 4 h 4"/>
                <a:gd name="T2" fmla="*/ 0 w 208"/>
                <a:gd name="T3" fmla="*/ 0 h 4"/>
                <a:gd name="T4" fmla="*/ 0 60000 65536"/>
                <a:gd name="T5" fmla="*/ 0 60000 65536"/>
                <a:gd name="T6" fmla="*/ 0 w 208"/>
                <a:gd name="T7" fmla="*/ 0 h 4"/>
                <a:gd name="T8" fmla="*/ 208 w 208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8" h="4">
                  <a:moveTo>
                    <a:pt x="208" y="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7679" name="Oval 51"/>
            <p:cNvSpPr>
              <a:spLocks noChangeArrowheads="1"/>
            </p:cNvSpPr>
            <p:nvPr/>
          </p:nvSpPr>
          <p:spPr bwMode="auto">
            <a:xfrm>
              <a:off x="928" y="2587"/>
              <a:ext cx="48" cy="48"/>
            </a:xfrm>
            <a:prstGeom prst="ellipse">
              <a:avLst/>
            </a:prstGeom>
            <a:solidFill>
              <a:srgbClr val="0099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8" name="Text Box 52"/>
            <p:cNvSpPr txBox="1">
              <a:spLocks noChangeArrowheads="1"/>
            </p:cNvSpPr>
            <p:nvPr/>
          </p:nvSpPr>
          <p:spPr bwMode="auto">
            <a:xfrm>
              <a:off x="192" y="2448"/>
              <a:ext cx="7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наибольшее </a:t>
              </a:r>
            </a:p>
            <a:p>
              <a:pPr>
                <a:defRPr/>
              </a:pPr>
              <a:r>
                <a:rPr lang="ru-RU" sz="1200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значение</a:t>
              </a:r>
            </a:p>
          </p:txBody>
        </p:sp>
      </p:grpSp>
      <p:sp>
        <p:nvSpPr>
          <p:cNvPr id="9269" name="Freeform 53"/>
          <p:cNvSpPr>
            <a:spLocks/>
          </p:cNvSpPr>
          <p:nvPr/>
        </p:nvSpPr>
        <p:spPr bwMode="auto">
          <a:xfrm>
            <a:off x="3378200" y="4152900"/>
            <a:ext cx="1739900" cy="1289050"/>
          </a:xfrm>
          <a:custGeom>
            <a:avLst/>
            <a:gdLst>
              <a:gd name="T0" fmla="*/ 0 w 1096"/>
              <a:gd name="T1" fmla="*/ 0 h 812"/>
              <a:gd name="T2" fmla="*/ 336 w 1096"/>
              <a:gd name="T3" fmla="*/ 704 h 812"/>
              <a:gd name="T4" fmla="*/ 776 w 1096"/>
              <a:gd name="T5" fmla="*/ 120 h 812"/>
              <a:gd name="T6" fmla="*/ 1096 w 1096"/>
              <a:gd name="T7" fmla="*/ 812 h 812"/>
              <a:gd name="T8" fmla="*/ 0 60000 65536"/>
              <a:gd name="T9" fmla="*/ 0 60000 65536"/>
              <a:gd name="T10" fmla="*/ 0 60000 65536"/>
              <a:gd name="T11" fmla="*/ 0 60000 65536"/>
              <a:gd name="T12" fmla="*/ 0 w 1096"/>
              <a:gd name="T13" fmla="*/ 0 h 812"/>
              <a:gd name="T14" fmla="*/ 1096 w 1096"/>
              <a:gd name="T15" fmla="*/ 812 h 8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96" h="812">
                <a:moveTo>
                  <a:pt x="0" y="0"/>
                </a:moveTo>
                <a:cubicBezTo>
                  <a:pt x="56" y="119"/>
                  <a:pt x="207" y="684"/>
                  <a:pt x="336" y="704"/>
                </a:cubicBezTo>
                <a:cubicBezTo>
                  <a:pt x="465" y="724"/>
                  <a:pt x="649" y="102"/>
                  <a:pt x="776" y="120"/>
                </a:cubicBezTo>
                <a:cubicBezTo>
                  <a:pt x="903" y="138"/>
                  <a:pt x="1029" y="668"/>
                  <a:pt x="1096" y="812"/>
                </a:cubicBezTo>
              </a:path>
            </a:pathLst>
          </a:custGeom>
          <a:noFill/>
          <a:ln w="9525">
            <a:solidFill>
              <a:srgbClr val="33CC33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762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7" grpId="0" animBg="1"/>
      <p:bldP spid="9263" grpId="0" animBg="1"/>
      <p:bldP spid="9263" grpId="1" animBg="1"/>
      <p:bldP spid="9264" grpId="0" animBg="1"/>
      <p:bldP spid="92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1828800" y="609601"/>
            <a:ext cx="861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 </a:t>
            </a:r>
            <a:r>
              <a:rPr lang="en-US" altLang="ru-RU" sz="2000">
                <a:solidFill>
                  <a:srgbClr val="000000"/>
                </a:solidFill>
              </a:rPr>
              <a:t>y = x</a:t>
            </a:r>
            <a:r>
              <a:rPr lang="en-US" altLang="ru-RU" sz="2000" baseline="30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 – 27x</a:t>
            </a:r>
            <a:r>
              <a:rPr lang="ru-RU" altLang="ru-RU" sz="2000">
                <a:solidFill>
                  <a:srgbClr val="000000"/>
                </a:solidFill>
              </a:rPr>
              <a:t>  на отрезке </a:t>
            </a:r>
            <a:r>
              <a:rPr lang="en-US" altLang="ru-RU" sz="2000">
                <a:solidFill>
                  <a:srgbClr val="000000"/>
                </a:solidFill>
              </a:rPr>
              <a:t>[0; 4]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133600" y="228601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803400" y="25146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Найдем критические точки,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752600" y="56388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Выбрать наименьшее из полученных значений. 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52600" y="1143000"/>
            <a:ext cx="2819400" cy="5334000"/>
            <a:chOff x="144" y="720"/>
            <a:chExt cx="1776" cy="3360"/>
          </a:xfrm>
        </p:grpSpPr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144" y="730"/>
              <a:ext cx="15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Значения функции в концах отрезка.</a:t>
              </a:r>
              <a:r>
                <a:rPr lang="ru-RU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</a:p>
          </p:txBody>
        </p:sp>
        <p:sp>
          <p:nvSpPr>
            <p:cNvPr id="1078" name="Line 8"/>
            <p:cNvSpPr>
              <a:spLocks noChangeShapeType="1"/>
            </p:cNvSpPr>
            <p:nvPr/>
          </p:nvSpPr>
          <p:spPr bwMode="auto">
            <a:xfrm>
              <a:off x="1919" y="720"/>
              <a:ext cx="1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4953000" y="1219201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1)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(0)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0 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257800" y="1676400"/>
            <a:ext cx="3200400" cy="412750"/>
            <a:chOff x="2352" y="1056"/>
            <a:chExt cx="2016" cy="260"/>
          </a:xfrm>
        </p:grpSpPr>
        <p:sp>
          <p:nvSpPr>
            <p:cNvPr id="1076" name="Rectangle 11"/>
            <p:cNvSpPr>
              <a:spLocks noChangeArrowheads="1"/>
            </p:cNvSpPr>
            <p:nvPr/>
          </p:nvSpPr>
          <p:spPr bwMode="auto">
            <a:xfrm>
              <a:off x="2352" y="1056"/>
              <a:ext cx="20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y</a:t>
              </a:r>
              <a:r>
                <a:rPr lang="ru-RU" altLang="ru-RU" sz="2000">
                  <a:solidFill>
                    <a:srgbClr val="000000"/>
                  </a:solidFill>
                </a:rPr>
                <a:t>(4)</a:t>
              </a:r>
              <a:r>
                <a:rPr lang="en-US" altLang="ru-RU" sz="2000">
                  <a:solidFill>
                    <a:srgbClr val="000000"/>
                  </a:solidFill>
                </a:rPr>
                <a:t> = </a:t>
              </a:r>
              <a:r>
                <a:rPr lang="ru-RU" altLang="ru-RU" sz="2000">
                  <a:solidFill>
                    <a:srgbClr val="000000"/>
                  </a:solidFill>
                </a:rPr>
                <a:t>4</a:t>
              </a:r>
              <a:r>
                <a:rPr lang="ru-RU" altLang="ru-RU" sz="2000" baseline="30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– 27   4 = – 44</a:t>
              </a:r>
            </a:p>
          </p:txBody>
        </p:sp>
        <p:graphicFrame>
          <p:nvGraphicFramePr>
            <p:cNvPr id="1029" name="Object 12"/>
            <p:cNvGraphicFramePr>
              <a:graphicFrameLocks noChangeAspect="1"/>
            </p:cNvGraphicFramePr>
            <p:nvPr/>
          </p:nvGraphicFramePr>
          <p:xfrm>
            <a:off x="3320" y="1128"/>
            <a:ext cx="137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Формула" r:id="rId3" imgW="101520" imgH="139680" progId="Equation.3">
                    <p:embed/>
                  </p:oleObj>
                </mc:Choice>
                <mc:Fallback>
                  <p:oleObj name="Формула" r:id="rId3" imgW="101520" imgH="139680" progId="Equation.3">
                    <p:embed/>
                    <p:pic>
                      <p:nvPicPr>
                        <p:cNvPr id="1029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0" y="1128"/>
                          <a:ext cx="137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876800" y="2514601"/>
            <a:ext cx="586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2)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ru-RU" altLang="ru-RU" sz="2000" baseline="30000">
                <a:solidFill>
                  <a:srgbClr val="000000"/>
                </a:solidFill>
              </a:rPr>
              <a:t>/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en-US" altLang="ru-RU" sz="2000">
                <a:solidFill>
                  <a:srgbClr val="000000"/>
                </a:solidFill>
              </a:rPr>
              <a:t> = 3x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27 = 3(x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9) = 3(x – 3)(x + 3)</a:t>
            </a:r>
            <a:endParaRPr lang="ru-RU" altLang="ru-RU" sz="2000">
              <a:solidFill>
                <a:srgbClr val="000000"/>
              </a:solidFill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876801" y="3124201"/>
            <a:ext cx="1736725" cy="396875"/>
            <a:chOff x="1872" y="1968"/>
            <a:chExt cx="1094" cy="250"/>
          </a:xfrm>
        </p:grpSpPr>
        <p:sp>
          <p:nvSpPr>
            <p:cNvPr id="1074" name="Rectangle 15"/>
            <p:cNvSpPr>
              <a:spLocks noChangeArrowheads="1"/>
            </p:cNvSpPr>
            <p:nvPr/>
          </p:nvSpPr>
          <p:spPr bwMode="auto">
            <a:xfrm>
              <a:off x="187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3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028" name="Object 16"/>
            <p:cNvGraphicFramePr>
              <a:graphicFrameLocks noChangeAspect="1"/>
            </p:cNvGraphicFramePr>
            <p:nvPr/>
          </p:nvGraphicFramePr>
          <p:xfrm>
            <a:off x="2288" y="2008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Формула" r:id="rId5" imgW="126720" imgH="126720" progId="Equation.3">
                    <p:embed/>
                  </p:oleObj>
                </mc:Choice>
                <mc:Fallback>
                  <p:oleObj name="Формула" r:id="rId5" imgW="126720" imgH="126720" progId="Equation.3">
                    <p:embed/>
                    <p:pic>
                      <p:nvPicPr>
                        <p:cNvPr id="1028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8" y="2008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5" name="Rectangle 17"/>
            <p:cNvSpPr>
              <a:spLocks noChangeArrowheads="1"/>
            </p:cNvSpPr>
            <p:nvPr/>
          </p:nvSpPr>
          <p:spPr bwMode="auto">
            <a:xfrm>
              <a:off x="2496" y="1968"/>
              <a:ext cx="4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[0; 4]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876800" y="3581401"/>
            <a:ext cx="1828800" cy="396875"/>
            <a:chOff x="2112" y="2256"/>
            <a:chExt cx="1152" cy="250"/>
          </a:xfrm>
        </p:grpSpPr>
        <p:sp>
          <p:nvSpPr>
            <p:cNvPr id="1072" name="Rectangle 19"/>
            <p:cNvSpPr>
              <a:spLocks noChangeArrowheads="1"/>
            </p:cNvSpPr>
            <p:nvPr/>
          </p:nvSpPr>
          <p:spPr bwMode="auto">
            <a:xfrm>
              <a:off x="2112" y="2256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–3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027" name="Object 20"/>
            <p:cNvGraphicFramePr>
              <a:graphicFrameLocks noChangeAspect="1"/>
            </p:cNvGraphicFramePr>
            <p:nvPr/>
          </p:nvGraphicFramePr>
          <p:xfrm>
            <a:off x="2648" y="2278"/>
            <a:ext cx="184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Формула" r:id="rId7" imgW="126720" imgH="152280" progId="Equation.3">
                    <p:embed/>
                  </p:oleObj>
                </mc:Choice>
                <mc:Fallback>
                  <p:oleObj name="Формула" r:id="rId7" imgW="126720" imgH="152280" progId="Equation.3">
                    <p:embed/>
                    <p:pic>
                      <p:nvPicPr>
                        <p:cNvPr id="1027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8" y="2278"/>
                          <a:ext cx="184" cy="2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3" name="Rectangle 21"/>
            <p:cNvSpPr>
              <a:spLocks noChangeArrowheads="1"/>
            </p:cNvSpPr>
            <p:nvPr/>
          </p:nvSpPr>
          <p:spPr bwMode="auto">
            <a:xfrm>
              <a:off x="2794" y="2256"/>
              <a:ext cx="4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[0; 4]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4876800" y="4419600"/>
            <a:ext cx="2743200" cy="400050"/>
            <a:chOff x="2112" y="2880"/>
            <a:chExt cx="1728" cy="252"/>
          </a:xfrm>
        </p:grpSpPr>
        <p:sp>
          <p:nvSpPr>
            <p:cNvPr id="1071" name="Rectangle 23"/>
            <p:cNvSpPr>
              <a:spLocks noChangeArrowheads="1"/>
            </p:cNvSpPr>
            <p:nvPr/>
          </p:nvSpPr>
          <p:spPr bwMode="auto">
            <a:xfrm>
              <a:off x="2112" y="2880"/>
              <a:ext cx="17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y</a:t>
              </a:r>
              <a:r>
                <a:rPr lang="ru-RU" altLang="ru-RU" sz="2000">
                  <a:solidFill>
                    <a:srgbClr val="000000"/>
                  </a:solidFill>
                </a:rPr>
                <a:t>(</a:t>
              </a:r>
              <a:r>
                <a:rPr lang="en-US" altLang="ru-RU" sz="2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)</a:t>
              </a:r>
              <a:r>
                <a:rPr lang="en-US" altLang="ru-RU" sz="2000">
                  <a:solidFill>
                    <a:srgbClr val="000000"/>
                  </a:solidFill>
                </a:rPr>
                <a:t> = 3</a:t>
              </a:r>
              <a:r>
                <a:rPr lang="ru-RU" altLang="ru-RU" sz="2000" baseline="30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– 27   </a:t>
              </a:r>
              <a:r>
                <a:rPr lang="en-US" altLang="ru-RU" sz="2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 = –</a:t>
              </a:r>
              <a:r>
                <a:rPr lang="en-US" altLang="ru-RU" sz="2000">
                  <a:solidFill>
                    <a:srgbClr val="000000"/>
                  </a:solidFill>
                </a:rPr>
                <a:t>54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1026" name="Object 24"/>
            <p:cNvGraphicFramePr>
              <a:graphicFrameLocks noChangeAspect="1"/>
            </p:cNvGraphicFramePr>
            <p:nvPr/>
          </p:nvGraphicFramePr>
          <p:xfrm>
            <a:off x="3112" y="2944"/>
            <a:ext cx="137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" name="Формула" r:id="rId9" imgW="101520" imgH="139680" progId="Equation.3">
                    <p:embed/>
                  </p:oleObj>
                </mc:Choice>
                <mc:Fallback>
                  <p:oleObj name="Формула" r:id="rId9" imgW="101520" imgH="139680" progId="Equation.3">
                    <p:embed/>
                    <p:pic>
                      <p:nvPicPr>
                        <p:cNvPr id="1026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2" y="2944"/>
                          <a:ext cx="137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313" name="Oval 25"/>
          <p:cNvSpPr>
            <a:spLocks noChangeArrowheads="1"/>
          </p:cNvSpPr>
          <p:nvPr/>
        </p:nvSpPr>
        <p:spPr bwMode="auto">
          <a:xfrm>
            <a:off x="7366000" y="1663700"/>
            <a:ext cx="6858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auto">
          <a:xfrm>
            <a:off x="5956300" y="1219200"/>
            <a:ext cx="3937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315" name="Oval 27"/>
          <p:cNvSpPr>
            <a:spLocks noChangeArrowheads="1"/>
          </p:cNvSpPr>
          <p:nvPr/>
        </p:nvSpPr>
        <p:spPr bwMode="auto">
          <a:xfrm>
            <a:off x="6972300" y="4368800"/>
            <a:ext cx="7239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4800600" y="5638801"/>
            <a:ext cx="3671888" cy="646113"/>
            <a:chOff x="3024" y="1408"/>
            <a:chExt cx="2313" cy="407"/>
          </a:xfrm>
        </p:grpSpPr>
        <p:grpSp>
          <p:nvGrpSpPr>
            <p:cNvPr id="1051" name="Group 29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066" name="Text Box 30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067" name="Text Box 31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068" name="Text Box 32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069" name="Text Box 33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070" name="Text Box 34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1052" name="Rectangle 35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53" name="AutoShape 36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54" name="Text Box 37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055" name="Rectangle 38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56" name="Rectangle 39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57" name="Rectangle 40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8" name="Rectangle 41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59" name="Rectangle 42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60" name="Rectangle 43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61" name="Text Box 44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62" name="Text Box 45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63" name="Text Box 46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1064" name="Text Box 47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065" name="Text Box 48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12337" name="Rectangle 49"/>
          <p:cNvSpPr>
            <a:spLocks noChangeArrowheads="1"/>
          </p:cNvSpPr>
          <p:nvPr/>
        </p:nvSpPr>
        <p:spPr bwMode="auto">
          <a:xfrm>
            <a:off x="1828800" y="4267201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Значения функции в критических точках, которые принадлежат заданному отрезку.</a:t>
            </a: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8636000" y="2159000"/>
            <a:ext cx="1143000" cy="508000"/>
            <a:chOff x="4480" y="1360"/>
            <a:chExt cx="720" cy="320"/>
          </a:xfrm>
        </p:grpSpPr>
        <p:sp>
          <p:nvSpPr>
            <p:cNvPr id="12339" name="Text Box 51"/>
            <p:cNvSpPr txBox="1">
              <a:spLocks noChangeArrowheads="1"/>
            </p:cNvSpPr>
            <p:nvPr/>
          </p:nvSpPr>
          <p:spPr bwMode="auto">
            <a:xfrm>
              <a:off x="4480" y="137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3</a:t>
              </a:r>
            </a:p>
          </p:txBody>
        </p:sp>
        <p:sp>
          <p:nvSpPr>
            <p:cNvPr id="12340" name="Text Box 52"/>
            <p:cNvSpPr txBox="1">
              <a:spLocks noChangeArrowheads="1"/>
            </p:cNvSpPr>
            <p:nvPr/>
          </p:nvSpPr>
          <p:spPr bwMode="auto">
            <a:xfrm>
              <a:off x="4936" y="1360"/>
              <a:ext cx="2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-3</a:t>
              </a:r>
            </a:p>
          </p:txBody>
        </p:sp>
        <p:sp>
          <p:nvSpPr>
            <p:cNvPr id="1049" name="Freeform 53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1050" name="Freeform 54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67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7" grpId="0"/>
      <p:bldP spid="12301" grpId="0"/>
      <p:bldP spid="12313" grpId="0" animBg="1"/>
      <p:bldP spid="12314" grpId="0" animBg="1"/>
      <p:bldP spid="12315" grpId="0" animBg="1"/>
      <p:bldP spid="123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Group 2"/>
          <p:cNvGraphicFramePr>
            <a:graphicFrameLocks noGrp="1"/>
          </p:cNvGraphicFramePr>
          <p:nvPr/>
        </p:nvGraphicFramePr>
        <p:xfrm>
          <a:off x="2209800" y="669925"/>
          <a:ext cx="7620000" cy="5822996"/>
        </p:xfrm>
        <a:graphic>
          <a:graphicData uri="http://schemas.openxmlformats.org/drawingml/2006/table">
            <a:tbl>
              <a:tblPr/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Этапы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1. Найти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f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(x)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1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2. Найти критические точки, взять те, которые принадлежат данному отрезку.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3. Вычислить значения функции в критических точках и на концах отрезка.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49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4. Из вычисленных значений выбрать наименьшее или наибольшее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74" name="Rectangle 22"/>
          <p:cNvSpPr>
            <a:spLocks noChangeArrowheads="1"/>
          </p:cNvSpPr>
          <p:nvPr/>
        </p:nvSpPr>
        <p:spPr bwMode="auto">
          <a:xfrm>
            <a:off x="4572000" y="669926"/>
            <a:ext cx="594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Найдите наименьшее значение функции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2000">
                <a:solidFill>
                  <a:srgbClr val="000000"/>
                </a:solidFill>
              </a:rPr>
              <a:t>y = x</a:t>
            </a:r>
            <a:r>
              <a:rPr lang="en-US" altLang="ru-RU" sz="2000" baseline="30000">
                <a:solidFill>
                  <a:srgbClr val="000000"/>
                </a:solidFill>
              </a:rPr>
              <a:t>3</a:t>
            </a:r>
            <a:r>
              <a:rPr lang="en-US" altLang="ru-RU" sz="2000">
                <a:solidFill>
                  <a:srgbClr val="000000"/>
                </a:solidFill>
              </a:rPr>
              <a:t> – 27x</a:t>
            </a:r>
            <a:r>
              <a:rPr lang="ru-RU" altLang="ru-RU" sz="2000">
                <a:solidFill>
                  <a:srgbClr val="000000"/>
                </a:solidFill>
              </a:rPr>
              <a:t>  на отрезке </a:t>
            </a:r>
            <a:r>
              <a:rPr lang="en-US" altLang="ru-RU" sz="2000">
                <a:solidFill>
                  <a:srgbClr val="000000"/>
                </a:solidFill>
              </a:rPr>
              <a:t>[0; 4]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4572000" y="1431926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1)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ru-RU" altLang="ru-RU" sz="2000" baseline="30000">
                <a:solidFill>
                  <a:srgbClr val="000000"/>
                </a:solidFill>
              </a:rPr>
              <a:t>/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en-US" altLang="ru-RU" sz="2000">
                <a:solidFill>
                  <a:srgbClr val="000000"/>
                </a:solidFill>
              </a:rPr>
              <a:t> = 3x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27</a:t>
            </a: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4572000" y="2193926"/>
            <a:ext cx="579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2)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ru-RU" altLang="ru-RU" sz="2000" baseline="30000">
                <a:solidFill>
                  <a:srgbClr val="000000"/>
                </a:solidFill>
              </a:rPr>
              <a:t>/</a:t>
            </a:r>
            <a:r>
              <a:rPr lang="ru-RU" altLang="ru-RU" sz="2000">
                <a:solidFill>
                  <a:srgbClr val="000000"/>
                </a:solidFill>
              </a:rPr>
              <a:t> </a:t>
            </a:r>
            <a:r>
              <a:rPr lang="en-US" altLang="ru-RU" sz="2000">
                <a:solidFill>
                  <a:srgbClr val="000000"/>
                </a:solidFill>
              </a:rPr>
              <a:t> = 3x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27 = 3(x</a:t>
            </a:r>
            <a:r>
              <a:rPr lang="en-US" altLang="ru-RU" sz="2000" baseline="30000">
                <a:solidFill>
                  <a:srgbClr val="000000"/>
                </a:solidFill>
              </a:rPr>
              <a:t>2</a:t>
            </a:r>
            <a:r>
              <a:rPr lang="en-US" altLang="ru-RU" sz="2000">
                <a:solidFill>
                  <a:srgbClr val="000000"/>
                </a:solidFill>
              </a:rPr>
              <a:t> – 9) = 3(x – 3)(x + 3)</a:t>
            </a:r>
            <a:endParaRPr lang="ru-RU" altLang="ru-RU" sz="2000">
              <a:solidFill>
                <a:srgbClr val="000000"/>
              </a:solidFill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8305800" y="1889125"/>
            <a:ext cx="1143000" cy="508000"/>
            <a:chOff x="4480" y="1360"/>
            <a:chExt cx="720" cy="320"/>
          </a:xfrm>
        </p:grpSpPr>
        <p:sp>
          <p:nvSpPr>
            <p:cNvPr id="13338" name="Text Box 26"/>
            <p:cNvSpPr txBox="1">
              <a:spLocks noChangeArrowheads="1"/>
            </p:cNvSpPr>
            <p:nvPr/>
          </p:nvSpPr>
          <p:spPr bwMode="auto">
            <a:xfrm>
              <a:off x="4480" y="137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3</a:t>
              </a:r>
            </a:p>
          </p:txBody>
        </p:sp>
        <p:sp>
          <p:nvSpPr>
            <p:cNvPr id="13339" name="Text Box 27"/>
            <p:cNvSpPr txBox="1">
              <a:spLocks noChangeArrowheads="1"/>
            </p:cNvSpPr>
            <p:nvPr/>
          </p:nvSpPr>
          <p:spPr bwMode="auto">
            <a:xfrm>
              <a:off x="4936" y="1360"/>
              <a:ext cx="2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>
                  <a:solidFill>
                    <a:srgbClr val="0099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-3</a:t>
              </a:r>
            </a:p>
          </p:txBody>
        </p:sp>
        <p:sp>
          <p:nvSpPr>
            <p:cNvPr id="2116" name="Freeform 28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117" name="Freeform 29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953001" y="2651126"/>
            <a:ext cx="1736725" cy="396875"/>
            <a:chOff x="1872" y="1968"/>
            <a:chExt cx="1094" cy="250"/>
          </a:xfrm>
        </p:grpSpPr>
        <p:sp>
          <p:nvSpPr>
            <p:cNvPr id="2112" name="Rectangle 31"/>
            <p:cNvSpPr>
              <a:spLocks noChangeArrowheads="1"/>
            </p:cNvSpPr>
            <p:nvPr/>
          </p:nvSpPr>
          <p:spPr bwMode="auto">
            <a:xfrm>
              <a:off x="1872" y="1968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3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2053" name="Object 32"/>
            <p:cNvGraphicFramePr>
              <a:graphicFrameLocks noChangeAspect="1"/>
            </p:cNvGraphicFramePr>
            <p:nvPr/>
          </p:nvGraphicFramePr>
          <p:xfrm>
            <a:off x="2288" y="2008"/>
            <a:ext cx="18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name="Формула" r:id="rId3" imgW="126720" imgH="126720" progId="Equation.3">
                    <p:embed/>
                  </p:oleObj>
                </mc:Choice>
                <mc:Fallback>
                  <p:oleObj name="Формула" r:id="rId3" imgW="126720" imgH="126720" progId="Equation.3">
                    <p:embed/>
                    <p:pic>
                      <p:nvPicPr>
                        <p:cNvPr id="2053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8" y="2008"/>
                          <a:ext cx="184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13" name="Rectangle 33"/>
            <p:cNvSpPr>
              <a:spLocks noChangeArrowheads="1"/>
            </p:cNvSpPr>
            <p:nvPr/>
          </p:nvSpPr>
          <p:spPr bwMode="auto">
            <a:xfrm>
              <a:off x="2496" y="1968"/>
              <a:ext cx="4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[0; 4]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4953000" y="3108326"/>
            <a:ext cx="1828800" cy="396875"/>
            <a:chOff x="2112" y="2256"/>
            <a:chExt cx="1152" cy="250"/>
          </a:xfrm>
        </p:grpSpPr>
        <p:sp>
          <p:nvSpPr>
            <p:cNvPr id="2110" name="Rectangle 35"/>
            <p:cNvSpPr>
              <a:spLocks noChangeArrowheads="1"/>
            </p:cNvSpPr>
            <p:nvPr/>
          </p:nvSpPr>
          <p:spPr bwMode="auto">
            <a:xfrm>
              <a:off x="2112" y="2256"/>
              <a:ext cx="7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x = –3 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2052" name="Object 36"/>
            <p:cNvGraphicFramePr>
              <a:graphicFrameLocks noChangeAspect="1"/>
            </p:cNvGraphicFramePr>
            <p:nvPr/>
          </p:nvGraphicFramePr>
          <p:xfrm>
            <a:off x="2648" y="2278"/>
            <a:ext cx="184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" name="Формула" r:id="rId5" imgW="126720" imgH="152280" progId="Equation.3">
                    <p:embed/>
                  </p:oleObj>
                </mc:Choice>
                <mc:Fallback>
                  <p:oleObj name="Формула" r:id="rId5" imgW="126720" imgH="152280" progId="Equation.3">
                    <p:embed/>
                    <p:pic>
                      <p:nvPicPr>
                        <p:cNvPr id="2052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8" y="2278"/>
                          <a:ext cx="184" cy="2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11" name="Rectangle 37"/>
            <p:cNvSpPr>
              <a:spLocks noChangeArrowheads="1"/>
            </p:cNvSpPr>
            <p:nvPr/>
          </p:nvSpPr>
          <p:spPr bwMode="auto">
            <a:xfrm>
              <a:off x="2794" y="2256"/>
              <a:ext cx="47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[0; 4]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4953000" y="4191000"/>
            <a:ext cx="3200400" cy="412750"/>
            <a:chOff x="2352" y="1056"/>
            <a:chExt cx="2016" cy="260"/>
          </a:xfrm>
        </p:grpSpPr>
        <p:sp>
          <p:nvSpPr>
            <p:cNvPr id="2109" name="Rectangle 39"/>
            <p:cNvSpPr>
              <a:spLocks noChangeArrowheads="1"/>
            </p:cNvSpPr>
            <p:nvPr/>
          </p:nvSpPr>
          <p:spPr bwMode="auto">
            <a:xfrm>
              <a:off x="2352" y="1056"/>
              <a:ext cx="20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y</a:t>
              </a:r>
              <a:r>
                <a:rPr lang="ru-RU" altLang="ru-RU" sz="2000">
                  <a:solidFill>
                    <a:srgbClr val="000000"/>
                  </a:solidFill>
                </a:rPr>
                <a:t>(4)</a:t>
              </a:r>
              <a:r>
                <a:rPr lang="en-US" altLang="ru-RU" sz="2000">
                  <a:solidFill>
                    <a:srgbClr val="000000"/>
                  </a:solidFill>
                </a:rPr>
                <a:t> = </a:t>
              </a:r>
              <a:r>
                <a:rPr lang="ru-RU" altLang="ru-RU" sz="2000">
                  <a:solidFill>
                    <a:srgbClr val="000000"/>
                  </a:solidFill>
                </a:rPr>
                <a:t>4</a:t>
              </a:r>
              <a:r>
                <a:rPr lang="ru-RU" altLang="ru-RU" sz="2000" baseline="30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– 27   4 = – 44</a:t>
              </a:r>
            </a:p>
          </p:txBody>
        </p:sp>
        <p:graphicFrame>
          <p:nvGraphicFramePr>
            <p:cNvPr id="2051" name="Object 40"/>
            <p:cNvGraphicFramePr>
              <a:graphicFrameLocks noChangeAspect="1"/>
            </p:cNvGraphicFramePr>
            <p:nvPr/>
          </p:nvGraphicFramePr>
          <p:xfrm>
            <a:off x="3320" y="1128"/>
            <a:ext cx="137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" name="Формула" r:id="rId7" imgW="101520" imgH="139680" progId="Equation.3">
                    <p:embed/>
                  </p:oleObj>
                </mc:Choice>
                <mc:Fallback>
                  <p:oleObj name="Формула" r:id="rId7" imgW="101520" imgH="139680" progId="Equation.3">
                    <p:embed/>
                    <p:pic>
                      <p:nvPicPr>
                        <p:cNvPr id="2051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0" y="1128"/>
                          <a:ext cx="137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4953000" y="4737100"/>
            <a:ext cx="2743200" cy="400050"/>
            <a:chOff x="2112" y="2880"/>
            <a:chExt cx="1728" cy="252"/>
          </a:xfrm>
        </p:grpSpPr>
        <p:sp>
          <p:nvSpPr>
            <p:cNvPr id="2108" name="Rectangle 42"/>
            <p:cNvSpPr>
              <a:spLocks noChangeArrowheads="1"/>
            </p:cNvSpPr>
            <p:nvPr/>
          </p:nvSpPr>
          <p:spPr bwMode="auto">
            <a:xfrm>
              <a:off x="2112" y="2880"/>
              <a:ext cx="17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000">
                  <a:solidFill>
                    <a:srgbClr val="000000"/>
                  </a:solidFill>
                </a:rPr>
                <a:t>y</a:t>
              </a:r>
              <a:r>
                <a:rPr lang="ru-RU" altLang="ru-RU" sz="2000">
                  <a:solidFill>
                    <a:srgbClr val="000000"/>
                  </a:solidFill>
                </a:rPr>
                <a:t>(</a:t>
              </a:r>
              <a:r>
                <a:rPr lang="en-US" altLang="ru-RU" sz="2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)</a:t>
              </a:r>
              <a:r>
                <a:rPr lang="en-US" altLang="ru-RU" sz="2000">
                  <a:solidFill>
                    <a:srgbClr val="000000"/>
                  </a:solidFill>
                </a:rPr>
                <a:t> = 3</a:t>
              </a:r>
              <a:r>
                <a:rPr lang="ru-RU" altLang="ru-RU" sz="2000" baseline="30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– 27   </a:t>
              </a:r>
              <a:r>
                <a:rPr lang="en-US" altLang="ru-RU" sz="2000">
                  <a:solidFill>
                    <a:srgbClr val="000000"/>
                  </a:solidFill>
                </a:rPr>
                <a:t>3</a:t>
              </a:r>
              <a:r>
                <a:rPr lang="ru-RU" altLang="ru-RU" sz="2000">
                  <a:solidFill>
                    <a:srgbClr val="000000"/>
                  </a:solidFill>
                </a:rPr>
                <a:t> = –</a:t>
              </a:r>
              <a:r>
                <a:rPr lang="en-US" altLang="ru-RU" sz="2000">
                  <a:solidFill>
                    <a:srgbClr val="000000"/>
                  </a:solidFill>
                </a:rPr>
                <a:t>54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graphicFrame>
          <p:nvGraphicFramePr>
            <p:cNvPr id="2050" name="Object 43"/>
            <p:cNvGraphicFramePr>
              <a:graphicFrameLocks noChangeAspect="1"/>
            </p:cNvGraphicFramePr>
            <p:nvPr/>
          </p:nvGraphicFramePr>
          <p:xfrm>
            <a:off x="3112" y="2944"/>
            <a:ext cx="137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" name="Формула" r:id="rId9" imgW="101520" imgH="139680" progId="Equation.3">
                    <p:embed/>
                  </p:oleObj>
                </mc:Choice>
                <mc:Fallback>
                  <p:oleObj name="Формула" r:id="rId9" imgW="101520" imgH="139680" progId="Equation.3">
                    <p:embed/>
                    <p:pic>
                      <p:nvPicPr>
                        <p:cNvPr id="205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2" y="2944"/>
                          <a:ext cx="137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56" name="Oval 44"/>
          <p:cNvSpPr>
            <a:spLocks noChangeArrowheads="1"/>
          </p:cNvSpPr>
          <p:nvPr/>
        </p:nvSpPr>
        <p:spPr bwMode="auto">
          <a:xfrm>
            <a:off x="7086600" y="4191000"/>
            <a:ext cx="6858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357" name="Oval 45"/>
          <p:cNvSpPr>
            <a:spLocks noChangeArrowheads="1"/>
          </p:cNvSpPr>
          <p:nvPr/>
        </p:nvSpPr>
        <p:spPr bwMode="auto">
          <a:xfrm>
            <a:off x="5638800" y="3733800"/>
            <a:ext cx="393700" cy="3810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358" name="Oval 46"/>
          <p:cNvSpPr>
            <a:spLocks noChangeArrowheads="1"/>
          </p:cNvSpPr>
          <p:nvPr/>
        </p:nvSpPr>
        <p:spPr bwMode="auto">
          <a:xfrm>
            <a:off x="7048500" y="4686300"/>
            <a:ext cx="7239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4724400" y="5562601"/>
            <a:ext cx="3671888" cy="646113"/>
            <a:chOff x="3024" y="1408"/>
            <a:chExt cx="2313" cy="407"/>
          </a:xfrm>
        </p:grpSpPr>
        <p:grpSp>
          <p:nvGrpSpPr>
            <p:cNvPr id="2088" name="Group 48"/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2103" name="Text Box 49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2104" name="Text Box 50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2105" name="Text Box 51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106" name="Text Box 52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107" name="Text Box 53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altLang="ru-RU" sz="1000" b="1">
                    <a:solidFill>
                      <a:srgbClr val="000000"/>
                    </a:solidFill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2089" name="Rectangle 54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90" name="AutoShape 55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91" name="Text Box 56"/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ru-RU" altLang="ru-RU" b="1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092" name="Rectangle 57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93" name="Rectangle 58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94" name="Rectangle 59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95" name="Rectangle 60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96" name="Rectangle 61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97" name="Rectangle 62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098" name="Text Box 63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99" name="Text Box 64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altLang="ru-RU" sz="32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100" name="Text Box 65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2101" name="Text Box 66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2102" name="Text Box 67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altLang="ru-RU" sz="3600" b="1">
                  <a:solidFill>
                    <a:srgbClr val="000000"/>
                  </a:solidFill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13380" name="Rectangle 68"/>
          <p:cNvSpPr>
            <a:spLocks noChangeArrowheads="1"/>
          </p:cNvSpPr>
          <p:nvPr/>
        </p:nvSpPr>
        <p:spPr bwMode="auto">
          <a:xfrm>
            <a:off x="4648200" y="3733801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3) </a:t>
            </a:r>
            <a:r>
              <a:rPr lang="en-US" altLang="ru-RU" sz="2000">
                <a:solidFill>
                  <a:srgbClr val="000000"/>
                </a:solidFill>
              </a:rPr>
              <a:t>y</a:t>
            </a:r>
            <a:r>
              <a:rPr lang="ru-RU" altLang="ru-RU" sz="2000">
                <a:solidFill>
                  <a:srgbClr val="000000"/>
                </a:solidFill>
              </a:rPr>
              <a:t>(0)</a:t>
            </a:r>
            <a:r>
              <a:rPr lang="en-US" altLang="ru-RU" sz="2000">
                <a:solidFill>
                  <a:srgbClr val="000000"/>
                </a:solidFill>
              </a:rPr>
              <a:t> = </a:t>
            </a:r>
            <a:r>
              <a:rPr lang="ru-RU" altLang="ru-RU" sz="2000">
                <a:solidFill>
                  <a:srgbClr val="000000"/>
                </a:solidFill>
              </a:rPr>
              <a:t>0 </a:t>
            </a:r>
          </a:p>
        </p:txBody>
      </p:sp>
      <p:sp>
        <p:nvSpPr>
          <p:cNvPr id="13381" name="Rectangle 69"/>
          <p:cNvSpPr>
            <a:spLocks noChangeArrowheads="1"/>
          </p:cNvSpPr>
          <p:nvPr/>
        </p:nvSpPr>
        <p:spPr bwMode="auto">
          <a:xfrm>
            <a:off x="2133600" y="236538"/>
            <a:ext cx="815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9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Выполнение этапов решения можно изменить, как вам удобно. </a:t>
            </a:r>
          </a:p>
        </p:txBody>
      </p:sp>
    </p:spTree>
    <p:extLst>
      <p:ext uri="{BB962C8B-B14F-4D97-AF65-F5344CB8AC3E}">
        <p14:creationId xmlns:p14="http://schemas.microsoft.com/office/powerpoint/2010/main" val="165432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5" grpId="0"/>
      <p:bldP spid="13336" grpId="0"/>
      <p:bldP spid="13356" grpId="0" animBg="1"/>
      <p:bldP spid="13357" grpId="0" animBg="1"/>
      <p:bldP spid="13358" grpId="0" animBg="1"/>
      <p:bldP spid="1338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2563</Words>
  <Application>Microsoft Office PowerPoint</Application>
  <PresentationFormat>Широкоэкранный</PresentationFormat>
  <Paragraphs>714</Paragraphs>
  <Slides>29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58" baseType="lpstr">
      <vt:lpstr>Arial</vt:lpstr>
      <vt:lpstr>Calibri</vt:lpstr>
      <vt:lpstr>Calibri Light</vt:lpstr>
      <vt:lpstr>Gabriola</vt:lpstr>
      <vt:lpstr>Symbol</vt:lpstr>
      <vt:lpstr>Times New Roman</vt:lpstr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13_Оформление по умолчанию</vt:lpstr>
      <vt:lpstr>14_Оформление по умолчанию</vt:lpstr>
      <vt:lpstr>15_Оформление по умолчанию</vt:lpstr>
      <vt:lpstr>16_Оформление по умолчанию</vt:lpstr>
      <vt:lpstr>17_Оформление по умолчанию</vt:lpstr>
      <vt:lpstr>18_Оформление по умолчанию</vt:lpstr>
      <vt:lpstr>19_Оформление по умолчанию</vt:lpstr>
      <vt:lpstr>20_Оформление по умолчанию</vt:lpstr>
      <vt:lpstr>Microsoft Equation 3.0</vt:lpstr>
      <vt:lpstr>Профильный экзамен по математике</vt:lpstr>
      <vt:lpstr>В этом номере есть всего два типа заданий</vt:lpstr>
      <vt:lpstr>Поиск точек экстремума</vt:lpstr>
      <vt:lpstr>Поиск наибольшего / наименьшего значения функции</vt:lpstr>
      <vt:lpstr>Что нужно знать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Профильный экзамен по математике</dc:title>
  <dc:creator>Бори$</dc:creator>
  <cp:lastModifiedBy>Пользователь</cp:lastModifiedBy>
  <cp:revision>30</cp:revision>
  <dcterms:created xsi:type="dcterms:W3CDTF">2019-03-06T14:13:07Z</dcterms:created>
  <dcterms:modified xsi:type="dcterms:W3CDTF">2025-11-27T13:55:30Z</dcterms:modified>
</cp:coreProperties>
</file>